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69"/>
  </p:notesMasterIdLst>
  <p:sldIdLst>
    <p:sldId id="513" r:id="rId2"/>
    <p:sldId id="1207" r:id="rId3"/>
    <p:sldId id="1206" r:id="rId4"/>
    <p:sldId id="1209" r:id="rId5"/>
    <p:sldId id="1355" r:id="rId6"/>
    <p:sldId id="1356" r:id="rId7"/>
    <p:sldId id="1256" r:id="rId8"/>
    <p:sldId id="1264" r:id="rId9"/>
    <p:sldId id="1322" r:id="rId10"/>
    <p:sldId id="1323" r:id="rId11"/>
    <p:sldId id="1357" r:id="rId12"/>
    <p:sldId id="1358" r:id="rId13"/>
    <p:sldId id="1324" r:id="rId14"/>
    <p:sldId id="1325" r:id="rId15"/>
    <p:sldId id="1326" r:id="rId16"/>
    <p:sldId id="1327" r:id="rId17"/>
    <p:sldId id="1359" r:id="rId18"/>
    <p:sldId id="1329" r:id="rId19"/>
    <p:sldId id="1337" r:id="rId20"/>
    <p:sldId id="1360" r:id="rId21"/>
    <p:sldId id="1361" r:id="rId22"/>
    <p:sldId id="1330" r:id="rId23"/>
    <p:sldId id="1362" r:id="rId24"/>
    <p:sldId id="1331" r:id="rId25"/>
    <p:sldId id="1363" r:id="rId26"/>
    <p:sldId id="1332" r:id="rId27"/>
    <p:sldId id="1333" r:id="rId28"/>
    <p:sldId id="1364" r:id="rId29"/>
    <p:sldId id="1380" r:id="rId30"/>
    <p:sldId id="1365" r:id="rId31"/>
    <p:sldId id="1336" r:id="rId32"/>
    <p:sldId id="1366" r:id="rId33"/>
    <p:sldId id="1255" r:id="rId34"/>
    <p:sldId id="1293" r:id="rId35"/>
    <p:sldId id="1367" r:id="rId36"/>
    <p:sldId id="1368" r:id="rId37"/>
    <p:sldId id="1338" r:id="rId38"/>
    <p:sldId id="1369" r:id="rId39"/>
    <p:sldId id="1339" r:id="rId40"/>
    <p:sldId id="1340" r:id="rId41"/>
    <p:sldId id="1370" r:id="rId42"/>
    <p:sldId id="1341" r:id="rId43"/>
    <p:sldId id="1342" r:id="rId44"/>
    <p:sldId id="1343" r:id="rId45"/>
    <p:sldId id="1371" r:id="rId46"/>
    <p:sldId id="1344" r:id="rId47"/>
    <p:sldId id="1345" r:id="rId48"/>
    <p:sldId id="1346" r:id="rId49"/>
    <p:sldId id="1372" r:id="rId50"/>
    <p:sldId id="1347" r:id="rId51"/>
    <p:sldId id="1348" r:id="rId52"/>
    <p:sldId id="1373" r:id="rId53"/>
    <p:sldId id="1374" r:id="rId54"/>
    <p:sldId id="1375" r:id="rId55"/>
    <p:sldId id="1349" r:id="rId56"/>
    <p:sldId id="1377" r:id="rId57"/>
    <p:sldId id="1376" r:id="rId58"/>
    <p:sldId id="1350" r:id="rId59"/>
    <p:sldId id="1378" r:id="rId60"/>
    <p:sldId id="1379" r:id="rId61"/>
    <p:sldId id="1351" r:id="rId62"/>
    <p:sldId id="1352" r:id="rId63"/>
    <p:sldId id="1254" r:id="rId64"/>
    <p:sldId id="1250" r:id="rId65"/>
    <p:sldId id="1321" r:id="rId66"/>
    <p:sldId id="1251" r:id="rId67"/>
    <p:sldId id="1253" r:id="rId68"/>
  </p:sldIdLst>
  <p:sldSz cx="9144000" cy="5143500" type="screen16x9"/>
  <p:notesSz cx="6858000" cy="9144000"/>
  <p:custDataLst>
    <p:tags r:id="rId70"/>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16" clrIdx="3"/>
  <p:cmAuthor id="4" name="jagibbon" initials="jmg" lastIdx="8"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049" autoAdjust="0"/>
    <p:restoredTop sz="86657" autoAdjust="0"/>
  </p:normalViewPr>
  <p:slideViewPr>
    <p:cSldViewPr snapToGrid="0" showGuides="1">
      <p:cViewPr varScale="1">
        <p:scale>
          <a:sx n="77" d="100"/>
          <a:sy n="77" d="100"/>
        </p:scale>
        <p:origin x="276" y="52"/>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125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gs" Target="tags/tag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commentAuthors" Target="commentAuthor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2/14/2020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67</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1930184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3769867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63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64</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65</a:t>
            </a:fld>
            <a:endParaRPr lang="en-US" dirty="0"/>
          </a:p>
        </p:txBody>
      </p:sp>
    </p:spTree>
    <p:extLst>
      <p:ext uri="{BB962C8B-B14F-4D97-AF65-F5344CB8AC3E}">
        <p14:creationId xmlns:p14="http://schemas.microsoft.com/office/powerpoint/2010/main" val="15560130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66</a:t>
            </a:fld>
            <a:endParaRPr lang="en-US" dirty="0"/>
          </a:p>
        </p:txBody>
      </p:sp>
    </p:spTree>
    <p:extLst>
      <p:ext uri="{BB962C8B-B14F-4D97-AF65-F5344CB8AC3E}">
        <p14:creationId xmlns:p14="http://schemas.microsoft.com/office/powerpoint/2010/main" val="35983220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858229" cy="1666626"/>
          </a:xfrm>
        </p:spPr>
        <p:txBody>
          <a:bodyPr/>
          <a:lstStyle/>
          <a:p>
            <a:r>
              <a:rPr lang="en-US" dirty="0">
                <a:solidFill>
                  <a:schemeClr val="accent5">
                    <a:lumMod val="40000"/>
                    <a:lumOff val="60000"/>
                  </a:schemeClr>
                </a:solidFill>
              </a:rPr>
              <a:t>Chapter 25: Secure Network Access Control</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469497" y="3809526"/>
            <a:ext cx="2722590" cy="902174"/>
          </a:xfrm>
        </p:spPr>
        <p:txBody>
          <a:bodyPr/>
          <a:lstStyle/>
          <a:p>
            <a:r>
              <a:rPr lang="en-US" dirty="0">
                <a:solidFill>
                  <a:schemeClr val="accent5">
                    <a:lumMod val="40000"/>
                    <a:lumOff val="60000"/>
                  </a:schemeClr>
                </a:solidFill>
              </a:rPr>
              <a:t>CCNP Enterprise: Core Networking</a:t>
            </a:r>
            <a:endParaRPr lang="en-US" dirty="0"/>
          </a:p>
          <a:p>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Advanced Malware Protection (AMP)</a:t>
            </a:r>
          </a:p>
        </p:txBody>
      </p:sp>
      <p:sp>
        <p:nvSpPr>
          <p:cNvPr id="2" name="TextBox 1"/>
          <p:cNvSpPr txBox="1"/>
          <p:nvPr/>
        </p:nvSpPr>
        <p:spPr>
          <a:xfrm>
            <a:off x="112734" y="610318"/>
            <a:ext cx="8966788" cy="1323439"/>
          </a:xfrm>
          <a:prstGeom prst="rect">
            <a:avLst/>
          </a:prstGeom>
          <a:noFill/>
        </p:spPr>
        <p:txBody>
          <a:bodyPr wrap="square" rtlCol="0">
            <a:spAutoFit/>
          </a:bodyPr>
          <a:lstStyle/>
          <a:p>
            <a:r>
              <a:rPr lang="en-US" sz="1600" dirty="0">
                <a:solidFill>
                  <a:srgbClr val="000000"/>
                </a:solidFill>
              </a:rPr>
              <a:t>Cisco Advanced Malware Protection (AMP) (formerly FireAMP) is a malware analysis and protection solution that goes beyond point-in-time detection.</a:t>
            </a:r>
          </a:p>
          <a:p>
            <a:endParaRPr lang="en-US" sz="1600" dirty="0">
              <a:solidFill>
                <a:srgbClr val="000000"/>
              </a:solidFill>
            </a:endParaRPr>
          </a:p>
          <a:p>
            <a:r>
              <a:rPr lang="en-US" sz="1600" dirty="0">
                <a:solidFill>
                  <a:srgbClr val="000000"/>
                </a:solidFill>
              </a:rPr>
              <a:t>Cisco AMP provides comprehensive protection for organizations across the full attack</a:t>
            </a:r>
          </a:p>
          <a:p>
            <a:r>
              <a:rPr lang="en-US" sz="1600" dirty="0">
                <a:solidFill>
                  <a:srgbClr val="000000"/>
                </a:solidFill>
              </a:rPr>
              <a:t>continuum:</a:t>
            </a:r>
          </a:p>
        </p:txBody>
      </p:sp>
      <p:graphicFrame>
        <p:nvGraphicFramePr>
          <p:cNvPr id="5" name="Table 4"/>
          <p:cNvGraphicFramePr>
            <a:graphicFrameLocks noGrp="1"/>
          </p:cNvGraphicFramePr>
          <p:nvPr>
            <p:extLst>
              <p:ext uri="{D42A27DB-BD31-4B8C-83A1-F6EECF244321}">
                <p14:modId xmlns:p14="http://schemas.microsoft.com/office/powerpoint/2010/main" val="2361959425"/>
              </p:ext>
            </p:extLst>
          </p:nvPr>
        </p:nvGraphicFramePr>
        <p:xfrm>
          <a:off x="388308" y="2087646"/>
          <a:ext cx="8626738" cy="2409257"/>
        </p:xfrm>
        <a:graphic>
          <a:graphicData uri="http://schemas.openxmlformats.org/drawingml/2006/table">
            <a:tbl>
              <a:tblPr firstRow="1" bandRow="1">
                <a:tableStyleId>{5C22544A-7EE6-4342-B048-85BDC9FD1C3A}</a:tableStyleId>
              </a:tblPr>
              <a:tblGrid>
                <a:gridCol w="1402914">
                  <a:extLst>
                    <a:ext uri="{9D8B030D-6E8A-4147-A177-3AD203B41FA5}">
                      <a16:colId xmlns:a16="http://schemas.microsoft.com/office/drawing/2014/main" val="20000"/>
                    </a:ext>
                  </a:extLst>
                </a:gridCol>
                <a:gridCol w="7223824">
                  <a:extLst>
                    <a:ext uri="{9D8B030D-6E8A-4147-A177-3AD203B41FA5}">
                      <a16:colId xmlns:a16="http://schemas.microsoft.com/office/drawing/2014/main" val="20001"/>
                    </a:ext>
                  </a:extLst>
                </a:gridCol>
              </a:tblGrid>
              <a:tr h="428057">
                <a:tc>
                  <a:txBody>
                    <a:bodyPr/>
                    <a:lstStyle/>
                    <a:p>
                      <a:r>
                        <a:rPr lang="en-US" sz="1600" b="1" i="0" u="none" strike="noStrike" kern="1200" baseline="0" dirty="0">
                          <a:solidFill>
                            <a:schemeClr val="lt1"/>
                          </a:solidFill>
                          <a:latin typeface="+mn-lt"/>
                          <a:ea typeface="+mn-ea"/>
                          <a:cs typeface="+mn-cs"/>
                        </a:rPr>
                        <a:t>Attack Time</a:t>
                      </a:r>
                      <a:endParaRPr lang="en-US" sz="1600" b="1" dirty="0"/>
                    </a:p>
                  </a:txBody>
                  <a:tcPr/>
                </a:tc>
                <a:tc>
                  <a:txBody>
                    <a:bodyPr/>
                    <a:lstStyle/>
                    <a:p>
                      <a:r>
                        <a:rPr lang="en-US" sz="1600" dirty="0"/>
                        <a:t>AMP</a:t>
                      </a:r>
                      <a:r>
                        <a:rPr lang="en-US" sz="1600" baseline="0" dirty="0"/>
                        <a:t> Processes</a:t>
                      </a:r>
                      <a:endParaRPr lang="en-US" sz="1600" dirty="0"/>
                    </a:p>
                  </a:txBody>
                  <a:tcPr/>
                </a:tc>
                <a:extLst>
                  <a:ext uri="{0D108BD9-81ED-4DB2-BD59-A6C34878D82A}">
                    <a16:rowId xmlns:a16="http://schemas.microsoft.com/office/drawing/2014/main" val="10000"/>
                  </a:ext>
                </a:extLst>
              </a:tr>
              <a:tr h="413624">
                <a:tc>
                  <a:txBody>
                    <a:bodyPr/>
                    <a:lstStyle/>
                    <a:p>
                      <a:r>
                        <a:rPr lang="en-US" sz="1600" b="1" dirty="0">
                          <a:solidFill>
                            <a:srgbClr val="000000"/>
                          </a:solidFill>
                          <a:latin typeface="+mn-lt"/>
                        </a:rPr>
                        <a:t>Before</a:t>
                      </a:r>
                    </a:p>
                  </a:txBody>
                  <a:tcPr/>
                </a:tc>
                <a:tc>
                  <a:txBody>
                    <a:bodyPr/>
                    <a:lstStyle/>
                    <a:p>
                      <a:r>
                        <a:rPr lang="en-US" sz="1600" b="0" i="0" u="none" strike="noStrike" kern="1200" baseline="0" dirty="0">
                          <a:solidFill>
                            <a:srgbClr val="000000"/>
                          </a:solidFill>
                          <a:latin typeface="+mn-lt"/>
                          <a:ea typeface="+mn-ea"/>
                          <a:cs typeface="+mn-cs"/>
                        </a:rPr>
                        <a:t>Global threat intelligence from Cisco Talos and Cisco Threat Grid feeds into AMP to protect against known and new emerging threats.</a:t>
                      </a:r>
                      <a:endParaRPr lang="en-US" sz="1600" dirty="0">
                        <a:solidFill>
                          <a:srgbClr val="000000"/>
                        </a:solidFill>
                        <a:latin typeface="+mn-lt"/>
                      </a:endParaRPr>
                    </a:p>
                  </a:txBody>
                  <a:tcPr/>
                </a:tc>
                <a:extLst>
                  <a:ext uri="{0D108BD9-81ED-4DB2-BD59-A6C34878D82A}">
                    <a16:rowId xmlns:a16="http://schemas.microsoft.com/office/drawing/2014/main" val="10001"/>
                  </a:ext>
                </a:extLst>
              </a:tr>
              <a:tr h="416546">
                <a:tc>
                  <a:txBody>
                    <a:bodyPr/>
                    <a:lstStyle/>
                    <a:p>
                      <a:r>
                        <a:rPr lang="en-US" sz="1600" b="1" dirty="0">
                          <a:solidFill>
                            <a:srgbClr val="000000"/>
                          </a:solidFill>
                          <a:latin typeface="+mn-lt"/>
                        </a:rPr>
                        <a:t>During</a:t>
                      </a:r>
                    </a:p>
                  </a:txBody>
                  <a:tcPr/>
                </a:tc>
                <a:tc>
                  <a:txBody>
                    <a:bodyPr/>
                    <a:lstStyle/>
                    <a:p>
                      <a:r>
                        <a:rPr lang="en-US" sz="1600" b="0" i="0" u="none" strike="noStrike" kern="1200" baseline="0" dirty="0">
                          <a:solidFill>
                            <a:srgbClr val="000000"/>
                          </a:solidFill>
                          <a:latin typeface="+mn-lt"/>
                          <a:ea typeface="+mn-ea"/>
                          <a:cs typeface="+mn-cs"/>
                        </a:rPr>
                        <a:t>File reputation to determine whether a file is clean or malicious as well as sandboxing are used to identify threats during an attack.</a:t>
                      </a:r>
                      <a:endParaRPr lang="en-US" sz="1600" dirty="0">
                        <a:solidFill>
                          <a:srgbClr val="000000"/>
                        </a:solidFill>
                        <a:latin typeface="+mn-lt"/>
                      </a:endParaRPr>
                    </a:p>
                  </a:txBody>
                  <a:tcPr/>
                </a:tc>
                <a:extLst>
                  <a:ext uri="{0D108BD9-81ED-4DB2-BD59-A6C34878D82A}">
                    <a16:rowId xmlns:a16="http://schemas.microsoft.com/office/drawing/2014/main" val="10002"/>
                  </a:ext>
                </a:extLst>
              </a:tr>
              <a:tr h="452488">
                <a:tc>
                  <a:txBody>
                    <a:bodyPr/>
                    <a:lstStyle/>
                    <a:p>
                      <a:pPr marL="0" indent="0">
                        <a:buFont typeface="Arial" panose="020B0604020202020204" pitchFamily="34" charset="0"/>
                        <a:buNone/>
                      </a:pPr>
                      <a:r>
                        <a:rPr lang="en-US" sz="1600" b="1" dirty="0">
                          <a:solidFill>
                            <a:srgbClr val="000000"/>
                          </a:solidFill>
                          <a:latin typeface="+mn-lt"/>
                        </a:rPr>
                        <a:t>After</a:t>
                      </a:r>
                    </a:p>
                  </a:txBody>
                  <a:tcPr/>
                </a:tc>
                <a:tc>
                  <a:txBody>
                    <a:bodyPr/>
                    <a:lstStyle/>
                    <a:p>
                      <a:r>
                        <a:rPr lang="en-US" sz="1600" b="0" i="0" u="none" strike="noStrike" kern="1200" baseline="0" dirty="0">
                          <a:solidFill>
                            <a:srgbClr val="000000"/>
                          </a:solidFill>
                          <a:latin typeface="+mn-lt"/>
                          <a:ea typeface="+mn-ea"/>
                          <a:cs typeface="+mn-cs"/>
                        </a:rPr>
                        <a:t>Cisco AMP provides retrospection, indicators of compromise (IoCs), breach detection, tracking, analysis, and surgical remediation after an attack, when advanced malware has slipped past other defenses.</a:t>
                      </a:r>
                      <a:endParaRPr lang="en-US" sz="1600" dirty="0">
                        <a:solidFill>
                          <a:srgbClr val="000000"/>
                        </a:solidFill>
                        <a:latin typeface="+mn-lt"/>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0980201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AMP Components</a:t>
            </a:r>
          </a:p>
        </p:txBody>
      </p:sp>
      <p:sp>
        <p:nvSpPr>
          <p:cNvPr id="2" name="TextBox 1"/>
          <p:cNvSpPr txBox="1"/>
          <p:nvPr/>
        </p:nvSpPr>
        <p:spPr>
          <a:xfrm>
            <a:off x="112734" y="610318"/>
            <a:ext cx="8966788" cy="4031873"/>
          </a:xfrm>
          <a:prstGeom prst="rect">
            <a:avLst/>
          </a:prstGeom>
          <a:noFill/>
        </p:spPr>
        <p:txBody>
          <a:bodyPr wrap="square" rtlCol="0">
            <a:spAutoFit/>
          </a:bodyPr>
          <a:lstStyle/>
          <a:p>
            <a:r>
              <a:rPr lang="en-US" sz="1600" dirty="0">
                <a:solidFill>
                  <a:srgbClr val="000000"/>
                </a:solidFill>
              </a:rPr>
              <a:t>The architecture of AMP can be broken down into the following components: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AMP Cloud (private or public)</a:t>
            </a:r>
          </a:p>
          <a:p>
            <a:pPr marL="285750" indent="-285750">
              <a:buFont typeface="Arial" panose="020B0604020202020204" pitchFamily="34" charset="0"/>
              <a:buChar char="•"/>
            </a:pPr>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AMP connectors</a:t>
            </a:r>
          </a:p>
          <a:p>
            <a:pPr marL="742950" lvl="1" indent="-285750">
              <a:buFont typeface="Arial" panose="020B0604020202020204" pitchFamily="34" charset="0"/>
              <a:buChar char="•"/>
            </a:pPr>
            <a:r>
              <a:rPr lang="en-US" sz="1600" dirty="0">
                <a:solidFill>
                  <a:srgbClr val="000000"/>
                </a:solidFill>
              </a:rPr>
              <a:t>AMP for Endpoints (Microsoft Windows, macOS X, Google Android, Apple iOS, and Linux)</a:t>
            </a:r>
          </a:p>
          <a:p>
            <a:pPr marL="742950" lvl="1" indent="-285750">
              <a:buFont typeface="Arial" panose="020B0604020202020204" pitchFamily="34" charset="0"/>
              <a:buChar char="•"/>
            </a:pPr>
            <a:r>
              <a:rPr lang="en-US" sz="1600" dirty="0">
                <a:solidFill>
                  <a:srgbClr val="000000"/>
                </a:solidFill>
              </a:rPr>
              <a:t>AMP for Networks (NGFW, NGIPS, ISRs)</a:t>
            </a:r>
          </a:p>
          <a:p>
            <a:pPr marL="742950" lvl="1" indent="-285750">
              <a:buFont typeface="Arial" panose="020B0604020202020204" pitchFamily="34" charset="0"/>
              <a:buChar char="•"/>
            </a:pPr>
            <a:r>
              <a:rPr lang="en-US" sz="1600" dirty="0">
                <a:solidFill>
                  <a:srgbClr val="000000"/>
                </a:solidFill>
              </a:rPr>
              <a:t>AMP for Email (ESA)</a:t>
            </a:r>
          </a:p>
          <a:p>
            <a:pPr marL="742950" lvl="1" indent="-285750">
              <a:buFont typeface="Arial" panose="020B0604020202020204" pitchFamily="34" charset="0"/>
              <a:buChar char="•"/>
            </a:pPr>
            <a:r>
              <a:rPr lang="en-US" sz="1600" dirty="0">
                <a:solidFill>
                  <a:srgbClr val="000000"/>
                </a:solidFill>
              </a:rPr>
              <a:t>AMP for Web (WSA)</a:t>
            </a:r>
          </a:p>
          <a:p>
            <a:pPr marL="742950" lvl="1" indent="-285750">
              <a:buFont typeface="Arial" panose="020B0604020202020204" pitchFamily="34" charset="0"/>
              <a:buChar char="•"/>
            </a:pPr>
            <a:r>
              <a:rPr lang="en-US" sz="1600" dirty="0">
                <a:solidFill>
                  <a:srgbClr val="000000"/>
                </a:solidFill>
              </a:rPr>
              <a:t>AMP for Meraki MX</a:t>
            </a:r>
          </a:p>
          <a:p>
            <a:pPr lvl="1"/>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Threat intelligence from Cisco Talos and Cisco Threat Grid</a:t>
            </a:r>
          </a:p>
          <a:p>
            <a:endParaRPr lang="en-US" sz="1600" b="1" dirty="0">
              <a:solidFill>
                <a:srgbClr val="000000"/>
              </a:solidFill>
            </a:endParaRPr>
          </a:p>
          <a:p>
            <a:r>
              <a:rPr lang="en-US" sz="1600" dirty="0">
                <a:solidFill>
                  <a:srgbClr val="000000"/>
                </a:solidFill>
              </a:rPr>
              <a:t>Cisco AMP for Endpoints on Apple iOS is known as the Cisco Security Connector (CSC). The CSC incorporates AMP for Endpoints and Cisco Umbrella.</a:t>
            </a:r>
          </a:p>
        </p:txBody>
      </p:sp>
    </p:spTree>
    <p:extLst>
      <p:ext uri="{BB962C8B-B14F-4D97-AF65-F5344CB8AC3E}">
        <p14:creationId xmlns:p14="http://schemas.microsoft.com/office/powerpoint/2010/main" val="311602522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AMP Components (Cont.)</a:t>
            </a:r>
          </a:p>
        </p:txBody>
      </p:sp>
      <p:sp>
        <p:nvSpPr>
          <p:cNvPr id="2" name="TextBox 1"/>
          <p:cNvSpPr txBox="1"/>
          <p:nvPr/>
        </p:nvSpPr>
        <p:spPr>
          <a:xfrm>
            <a:off x="177212" y="608533"/>
            <a:ext cx="8966788" cy="646331"/>
          </a:xfrm>
          <a:prstGeom prst="rect">
            <a:avLst/>
          </a:prstGeom>
          <a:noFill/>
        </p:spPr>
        <p:txBody>
          <a:bodyPr wrap="square" rtlCol="0">
            <a:spAutoFit/>
          </a:bodyPr>
          <a:lstStyle/>
          <a:p>
            <a:r>
              <a:rPr lang="en-US" dirty="0">
                <a:solidFill>
                  <a:srgbClr val="000000"/>
                </a:solidFill>
              </a:rPr>
              <a:t>Figure 25-3 illustrates how all the AMP components come together to form the AMP</a:t>
            </a:r>
          </a:p>
          <a:p>
            <a:r>
              <a:rPr lang="en-US" dirty="0">
                <a:solidFill>
                  <a:srgbClr val="000000"/>
                </a:solidFill>
              </a:rPr>
              <a:t>architecture.</a:t>
            </a:r>
            <a:endParaRPr lang="en-US" sz="1600" dirty="0">
              <a:solidFill>
                <a:srgbClr val="000000"/>
              </a:solidFill>
            </a:endParaRPr>
          </a:p>
        </p:txBody>
      </p:sp>
      <p:sp>
        <p:nvSpPr>
          <p:cNvPr id="5" name="TextBox 4"/>
          <p:cNvSpPr txBox="1"/>
          <p:nvPr/>
        </p:nvSpPr>
        <p:spPr>
          <a:xfrm>
            <a:off x="3010767" y="4551880"/>
            <a:ext cx="2993512" cy="338554"/>
          </a:xfrm>
          <a:prstGeom prst="rect">
            <a:avLst/>
          </a:prstGeom>
          <a:noFill/>
        </p:spPr>
        <p:txBody>
          <a:bodyPr wrap="none" rtlCol="0">
            <a:spAutoFit/>
          </a:bodyPr>
          <a:lstStyle/>
          <a:p>
            <a:r>
              <a:rPr lang="en-US" sz="1600" b="1" dirty="0"/>
              <a:t>Figure 25-3 </a:t>
            </a:r>
            <a:r>
              <a:rPr lang="en-US" sz="1600" i="1" dirty="0"/>
              <a:t>AMP Components</a:t>
            </a:r>
            <a:endParaRPr lang="en-US" sz="1600" dirty="0"/>
          </a:p>
        </p:txBody>
      </p:sp>
      <p:pic>
        <p:nvPicPr>
          <p:cNvPr id="4" name="Picture 3"/>
          <p:cNvPicPr>
            <a:picLocks noChangeAspect="1"/>
          </p:cNvPicPr>
          <p:nvPr/>
        </p:nvPicPr>
        <p:blipFill>
          <a:blip r:embed="rId2"/>
          <a:stretch>
            <a:fillRect/>
          </a:stretch>
        </p:blipFill>
        <p:spPr>
          <a:xfrm>
            <a:off x="2201290" y="1254864"/>
            <a:ext cx="4918632" cy="3299519"/>
          </a:xfrm>
          <a:prstGeom prst="rect">
            <a:avLst/>
          </a:prstGeom>
        </p:spPr>
      </p:pic>
    </p:spTree>
    <p:extLst>
      <p:ext uri="{BB962C8B-B14F-4D97-AF65-F5344CB8AC3E}">
        <p14:creationId xmlns:p14="http://schemas.microsoft.com/office/powerpoint/2010/main" val="350196353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AnyConnect</a:t>
            </a:r>
          </a:p>
        </p:txBody>
      </p:sp>
      <p:sp>
        <p:nvSpPr>
          <p:cNvPr id="2" name="TextBox 1"/>
          <p:cNvSpPr txBox="1"/>
          <p:nvPr/>
        </p:nvSpPr>
        <p:spPr>
          <a:xfrm>
            <a:off x="60784" y="755868"/>
            <a:ext cx="8954262" cy="3631763"/>
          </a:xfrm>
          <a:prstGeom prst="rect">
            <a:avLst/>
          </a:prstGeom>
          <a:noFill/>
        </p:spPr>
        <p:txBody>
          <a:bodyPr wrap="square" rtlCol="0">
            <a:spAutoFit/>
          </a:bodyPr>
          <a:lstStyle/>
          <a:p>
            <a:r>
              <a:rPr lang="en-US" sz="1600" dirty="0">
                <a:solidFill>
                  <a:srgbClr val="000000"/>
                </a:solidFill>
              </a:rPr>
              <a:t>Cisco AnyConnect Secure Mobility Client is a modular endpoint software product</a:t>
            </a:r>
          </a:p>
          <a:p>
            <a:r>
              <a:rPr lang="en-US" sz="1600" dirty="0">
                <a:solidFill>
                  <a:srgbClr val="000000"/>
                </a:solidFill>
              </a:rPr>
              <a:t>that is not only a VPN client that provides VPN access through Transport Layer Security (TLS)/Secure Sockets Layer (SSL) and IPsec IKEv2 but also offers enhanced security through various built-in modules, such as a VPN Posture (HostScan) module and an ISE Posture module.</a:t>
            </a:r>
          </a:p>
          <a:p>
            <a:endParaRPr lang="en-US" sz="1600" dirty="0">
              <a:solidFill>
                <a:srgbClr val="000000"/>
              </a:solidFill>
            </a:endParaRPr>
          </a:p>
          <a:p>
            <a:r>
              <a:rPr lang="en-US" sz="1600" dirty="0">
                <a:solidFill>
                  <a:srgbClr val="000000"/>
                </a:solidFill>
              </a:rPr>
              <a:t>Cisco AnyConnect also includes web security through Cisco Cloud Web Security, network visibility into endpoint flows within Stealthwatch, and roaming protection with Cisco Umbrella.</a:t>
            </a:r>
          </a:p>
          <a:p>
            <a:endParaRPr lang="en-US" sz="1600" dirty="0">
              <a:solidFill>
                <a:srgbClr val="000000"/>
              </a:solidFill>
            </a:endParaRPr>
          </a:p>
          <a:p>
            <a:r>
              <a:rPr lang="en-US" sz="1600" dirty="0">
                <a:solidFill>
                  <a:srgbClr val="000000"/>
                </a:solidFill>
              </a:rPr>
              <a:t>AnyConnect is supported across the following platforms:</a:t>
            </a:r>
          </a:p>
          <a:p>
            <a:r>
              <a:rPr lang="en-US" sz="1600" dirty="0">
                <a:solidFill>
                  <a:srgbClr val="000000"/>
                </a:solidFill>
              </a:rPr>
              <a:t>Windows, macOS, iOS, Linux, Android, Windows Phone/Mobile, BlackBerry, and ChromeOS.</a:t>
            </a:r>
          </a:p>
          <a:p>
            <a:endParaRPr lang="en-US" sz="1600" dirty="0">
              <a:solidFill>
                <a:srgbClr val="000000"/>
              </a:solidFill>
            </a:endParaRPr>
          </a:p>
          <a:p>
            <a:r>
              <a:rPr lang="en-US" sz="1600" dirty="0">
                <a:solidFill>
                  <a:srgbClr val="000000"/>
                </a:solidFill>
              </a:rPr>
              <a:t>TLS/SSL is often used to indicate that either protocol is being discussed. The SSL protocol has been deprecated by the IETF in favor of the more secure TLS protocol, so TLS/SSL can be interpreted as referring to TLS only.</a:t>
            </a:r>
          </a:p>
        </p:txBody>
      </p:sp>
    </p:spTree>
    <p:extLst>
      <p:ext uri="{BB962C8B-B14F-4D97-AF65-F5344CB8AC3E}">
        <p14:creationId xmlns:p14="http://schemas.microsoft.com/office/powerpoint/2010/main" val="4220918219"/>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Umbrella</a:t>
            </a:r>
          </a:p>
        </p:txBody>
      </p:sp>
      <p:sp>
        <p:nvSpPr>
          <p:cNvPr id="2" name="TextBox 1"/>
          <p:cNvSpPr txBox="1"/>
          <p:nvPr/>
        </p:nvSpPr>
        <p:spPr>
          <a:xfrm>
            <a:off x="150312" y="610318"/>
            <a:ext cx="3945699" cy="3785652"/>
          </a:xfrm>
          <a:prstGeom prst="rect">
            <a:avLst/>
          </a:prstGeom>
          <a:noFill/>
        </p:spPr>
        <p:txBody>
          <a:bodyPr wrap="square" rtlCol="0">
            <a:spAutoFit/>
          </a:bodyPr>
          <a:lstStyle/>
          <a:p>
            <a:r>
              <a:rPr lang="en-US" sz="1600" dirty="0">
                <a:solidFill>
                  <a:srgbClr val="000000"/>
                </a:solidFill>
              </a:rPr>
              <a:t>Cisco Umbrella (formerly known as OpenDNS) provides the first line of defense against threats on the internet by blocking requests to malicious internet destinations (domains, IPs, URLs) using the Domain Name System (DNS) before an IP connection is established or a file is downloaded.</a:t>
            </a:r>
          </a:p>
          <a:p>
            <a:pPr marL="285750" indent="-285750">
              <a:buFont typeface="Arial" panose="020B0604020202020204" pitchFamily="34" charset="0"/>
              <a:buChar char="•"/>
            </a:pPr>
            <a:r>
              <a:rPr lang="en-US" sz="1600" dirty="0">
                <a:solidFill>
                  <a:srgbClr val="000000"/>
                </a:solidFill>
              </a:rPr>
              <a:t>It is 100% cloud delivered, with no hardware to install or software to maintain.</a:t>
            </a:r>
          </a:p>
          <a:p>
            <a:pPr marL="285750" indent="-285750">
              <a:buFont typeface="Arial" panose="020B0604020202020204" pitchFamily="34" charset="0"/>
              <a:buChar char="•"/>
            </a:pPr>
            <a:r>
              <a:rPr lang="en-US" sz="1600" dirty="0">
                <a:solidFill>
                  <a:srgbClr val="000000"/>
                </a:solidFill>
              </a:rPr>
              <a:t>The Umbrella global network includes 30 data centers around the world using Anycast DNS, which allows it to guarantee 100% uptime.</a:t>
            </a:r>
          </a:p>
        </p:txBody>
      </p:sp>
      <p:sp>
        <p:nvSpPr>
          <p:cNvPr id="6" name="TextBox 5"/>
          <p:cNvSpPr txBox="1"/>
          <p:nvPr/>
        </p:nvSpPr>
        <p:spPr>
          <a:xfrm>
            <a:off x="4605378" y="3277403"/>
            <a:ext cx="4455066" cy="584775"/>
          </a:xfrm>
          <a:prstGeom prst="rect">
            <a:avLst/>
          </a:prstGeom>
          <a:noFill/>
        </p:spPr>
        <p:txBody>
          <a:bodyPr wrap="none" rtlCol="0">
            <a:spAutoFit/>
          </a:bodyPr>
          <a:lstStyle/>
          <a:p>
            <a:r>
              <a:rPr lang="en-US" sz="1600" b="1" dirty="0"/>
              <a:t>Figure 25-4 </a:t>
            </a:r>
            <a:r>
              <a:rPr lang="en-US" sz="1600" i="1" dirty="0"/>
              <a:t>Cisco Umbrella Blocking Phishing </a:t>
            </a:r>
          </a:p>
          <a:p>
            <a:r>
              <a:rPr lang="en-US" sz="1600" i="1" dirty="0"/>
              <a:t>Website</a:t>
            </a:r>
            <a:endParaRPr lang="en-US" sz="1600" dirty="0"/>
          </a:p>
        </p:txBody>
      </p:sp>
      <p:pic>
        <p:nvPicPr>
          <p:cNvPr id="4" name="Picture 3"/>
          <p:cNvPicPr>
            <a:picLocks noChangeAspect="1"/>
          </p:cNvPicPr>
          <p:nvPr/>
        </p:nvPicPr>
        <p:blipFill>
          <a:blip r:embed="rId2"/>
          <a:stretch>
            <a:fillRect/>
          </a:stretch>
        </p:blipFill>
        <p:spPr>
          <a:xfrm>
            <a:off x="4605378" y="608533"/>
            <a:ext cx="4319901" cy="2668870"/>
          </a:xfrm>
          <a:prstGeom prst="rect">
            <a:avLst/>
          </a:prstGeom>
        </p:spPr>
      </p:pic>
    </p:spTree>
    <p:extLst>
      <p:ext uri="{BB962C8B-B14F-4D97-AF65-F5344CB8AC3E}">
        <p14:creationId xmlns:p14="http://schemas.microsoft.com/office/powerpoint/2010/main" val="80183131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Web Security Appliance (WSA)</a:t>
            </a:r>
          </a:p>
        </p:txBody>
      </p:sp>
      <p:sp>
        <p:nvSpPr>
          <p:cNvPr id="2" name="TextBox 1"/>
          <p:cNvSpPr txBox="1"/>
          <p:nvPr/>
        </p:nvSpPr>
        <p:spPr>
          <a:xfrm>
            <a:off x="112734" y="608533"/>
            <a:ext cx="9031266" cy="584775"/>
          </a:xfrm>
          <a:prstGeom prst="rect">
            <a:avLst/>
          </a:prstGeom>
          <a:noFill/>
        </p:spPr>
        <p:txBody>
          <a:bodyPr wrap="square" rtlCol="0">
            <a:spAutoFit/>
          </a:bodyPr>
          <a:lstStyle/>
          <a:p>
            <a:r>
              <a:rPr lang="en-US" sz="1600" dirty="0">
                <a:solidFill>
                  <a:srgbClr val="000000"/>
                </a:solidFill>
              </a:rPr>
              <a:t>The Cisco Web Security Appliance (WSA) is an all-in-one web gateway that includes a wide variety of protections that can block hidden malware from both suspicious and legitimate websites.</a:t>
            </a:r>
          </a:p>
        </p:txBody>
      </p:sp>
      <p:graphicFrame>
        <p:nvGraphicFramePr>
          <p:cNvPr id="5" name="Table 4"/>
          <p:cNvGraphicFramePr>
            <a:graphicFrameLocks noGrp="1"/>
          </p:cNvGraphicFramePr>
          <p:nvPr>
            <p:extLst>
              <p:ext uri="{D42A27DB-BD31-4B8C-83A1-F6EECF244321}">
                <p14:modId xmlns:p14="http://schemas.microsoft.com/office/powerpoint/2010/main" val="2277091738"/>
              </p:ext>
            </p:extLst>
          </p:nvPr>
        </p:nvGraphicFramePr>
        <p:xfrm>
          <a:off x="227314" y="2828445"/>
          <a:ext cx="8802105" cy="1859280"/>
        </p:xfrm>
        <a:graphic>
          <a:graphicData uri="http://schemas.openxmlformats.org/drawingml/2006/table">
            <a:tbl>
              <a:tblPr firstRow="1" bandRow="1">
                <a:tableStyleId>{5C22544A-7EE6-4342-B048-85BDC9FD1C3A}</a:tableStyleId>
              </a:tblPr>
              <a:tblGrid>
                <a:gridCol w="2630466">
                  <a:extLst>
                    <a:ext uri="{9D8B030D-6E8A-4147-A177-3AD203B41FA5}">
                      <a16:colId xmlns:a16="http://schemas.microsoft.com/office/drawing/2014/main" val="20000"/>
                    </a:ext>
                  </a:extLst>
                </a:gridCol>
                <a:gridCol w="3294345">
                  <a:extLst>
                    <a:ext uri="{9D8B030D-6E8A-4147-A177-3AD203B41FA5}">
                      <a16:colId xmlns:a16="http://schemas.microsoft.com/office/drawing/2014/main" val="20001"/>
                    </a:ext>
                  </a:extLst>
                </a:gridCol>
                <a:gridCol w="2877294">
                  <a:extLst>
                    <a:ext uri="{9D8B030D-6E8A-4147-A177-3AD203B41FA5}">
                      <a16:colId xmlns:a16="http://schemas.microsoft.com/office/drawing/2014/main" val="3070564769"/>
                    </a:ext>
                  </a:extLst>
                </a:gridCol>
              </a:tblGrid>
              <a:tr h="290536">
                <a:tc>
                  <a:txBody>
                    <a:bodyPr/>
                    <a:lstStyle/>
                    <a:p>
                      <a:pPr algn="ctr"/>
                      <a:r>
                        <a:rPr lang="en-US" sz="1400" b="1" i="0" u="none" strike="noStrike" kern="1200" baseline="0" dirty="0">
                          <a:solidFill>
                            <a:schemeClr val="lt1"/>
                          </a:solidFill>
                          <a:latin typeface="+mn-lt"/>
                          <a:ea typeface="+mn-ea"/>
                          <a:cs typeface="+mn-cs"/>
                        </a:rPr>
                        <a:t>Before</a:t>
                      </a:r>
                      <a:endParaRPr lang="en-US" b="1" dirty="0"/>
                    </a:p>
                  </a:txBody>
                  <a:tcPr/>
                </a:tc>
                <a:tc>
                  <a:txBody>
                    <a:bodyPr/>
                    <a:lstStyle/>
                    <a:p>
                      <a:pPr algn="ctr"/>
                      <a:r>
                        <a:rPr lang="en-US" dirty="0"/>
                        <a:t>During</a:t>
                      </a:r>
                    </a:p>
                  </a:txBody>
                  <a:tcPr/>
                </a:tc>
                <a:tc>
                  <a:txBody>
                    <a:bodyPr/>
                    <a:lstStyle/>
                    <a:p>
                      <a:pPr marL="0" marR="0" indent="0" algn="ctr" defTabSz="685777" rtl="0" eaLnBrk="1" fontAlgn="auto" latinLnBrk="0" hangingPunct="1">
                        <a:lnSpc>
                          <a:spcPct val="100000"/>
                        </a:lnSpc>
                        <a:spcBef>
                          <a:spcPts val="0"/>
                        </a:spcBef>
                        <a:spcAft>
                          <a:spcPts val="0"/>
                        </a:spcAft>
                        <a:buClrTx/>
                        <a:buSzTx/>
                        <a:buFontTx/>
                        <a:buNone/>
                        <a:tabLst/>
                        <a:defRPr/>
                      </a:pPr>
                      <a:r>
                        <a:rPr lang="en-US" sz="1400" b="1" i="0" u="none" strike="noStrike" kern="1200" baseline="0" dirty="0">
                          <a:solidFill>
                            <a:schemeClr val="bg1"/>
                          </a:solidFill>
                          <a:latin typeface="+mn-lt"/>
                          <a:ea typeface="+mn-ea"/>
                          <a:cs typeface="+mn-cs"/>
                        </a:rPr>
                        <a:t>After</a:t>
                      </a:r>
                      <a:endParaRPr lang="en-US" sz="1400" b="1" dirty="0">
                        <a:solidFill>
                          <a:schemeClr val="bg1"/>
                        </a:solidFill>
                        <a:latin typeface="+mn-lt"/>
                      </a:endParaRPr>
                    </a:p>
                  </a:txBody>
                  <a:tcPr/>
                </a:tc>
                <a:extLst>
                  <a:ext uri="{0D108BD9-81ED-4DB2-BD59-A6C34878D82A}">
                    <a16:rowId xmlns:a16="http://schemas.microsoft.com/office/drawing/2014/main" val="10000"/>
                  </a:ext>
                </a:extLst>
              </a:tr>
              <a:tr h="1222228">
                <a:tc>
                  <a:txBody>
                    <a:bodyPr/>
                    <a:lstStyle/>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Web reputation filters</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Web filtering</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Cisco Application Visibility and Control (AVC)</a:t>
                      </a:r>
                      <a:endParaRPr lang="en-US" sz="1600" b="0" dirty="0">
                        <a:solidFill>
                          <a:srgbClr val="000000"/>
                        </a:solidFill>
                        <a:latin typeface="+mn-lt"/>
                      </a:endParaRPr>
                    </a:p>
                  </a:txBody>
                  <a:tcPr/>
                </a:tc>
                <a:tc>
                  <a:txBody>
                    <a:bodyPr/>
                    <a:lstStyle/>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Cloud access security</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Parallel antivirus (AV) scanning</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Layer 4 traffic monitoring</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File reputation and analysis with Cisco AMP</a:t>
                      </a:r>
                    </a:p>
                    <a:p>
                      <a:pPr marL="285750" indent="-285750" algn="l">
                        <a:buFont typeface="Arial" panose="020B0604020202020204" pitchFamily="34" charset="0"/>
                        <a:buChar char="•"/>
                      </a:pPr>
                      <a:r>
                        <a:rPr lang="en-US" sz="1600" b="0" i="0" u="none" strike="noStrike" kern="1200" baseline="0" dirty="0">
                          <a:solidFill>
                            <a:srgbClr val="000000"/>
                          </a:solidFill>
                          <a:latin typeface="+mn-lt"/>
                          <a:ea typeface="+mn-ea"/>
                          <a:cs typeface="+mn-cs"/>
                        </a:rPr>
                        <a:t>Data loss prevention (DLP)</a:t>
                      </a:r>
                      <a:endParaRPr lang="en-US" sz="1600" b="0" dirty="0">
                        <a:solidFill>
                          <a:srgbClr val="000000"/>
                        </a:solidFill>
                        <a:latin typeface="+mn-lt"/>
                      </a:endParaRPr>
                    </a:p>
                  </a:txBody>
                  <a:tcPr/>
                </a:tc>
                <a:tc>
                  <a:txBody>
                    <a:bodyPr/>
                    <a:lstStyle/>
                    <a:p>
                      <a:pPr marL="285750" indent="-285750">
                        <a:buFont typeface="Arial" panose="020B0604020202020204" pitchFamily="34" charset="0"/>
                        <a:buChar char="•"/>
                      </a:pPr>
                      <a:r>
                        <a:rPr lang="en-US" sz="1600" b="0" i="0" u="none" strike="noStrike" kern="1200" baseline="0" dirty="0">
                          <a:solidFill>
                            <a:srgbClr val="000000"/>
                          </a:solidFill>
                          <a:latin typeface="+mn-lt"/>
                          <a:ea typeface="+mn-ea"/>
                          <a:cs typeface="+mn-cs"/>
                        </a:rPr>
                        <a:t>Continuously inspects for instances of undetected malware and breaches.</a:t>
                      </a:r>
                    </a:p>
                    <a:p>
                      <a:pPr marL="285750" indent="-285750">
                        <a:buFont typeface="Arial" panose="020B0604020202020204" pitchFamily="34" charset="0"/>
                        <a:buChar char="•"/>
                      </a:pPr>
                      <a:r>
                        <a:rPr lang="en-US" sz="1600" b="0" i="0" u="none" strike="noStrike" kern="1200" baseline="0" dirty="0">
                          <a:solidFill>
                            <a:srgbClr val="000000"/>
                          </a:solidFill>
                          <a:latin typeface="+mn-lt"/>
                          <a:ea typeface="+mn-ea"/>
                          <a:cs typeface="+mn-cs"/>
                        </a:rPr>
                        <a:t>Global Threat Analytics (GTA)</a:t>
                      </a:r>
                      <a:endParaRPr lang="en-US" sz="1600" dirty="0">
                        <a:solidFill>
                          <a:srgbClr val="000000"/>
                        </a:solidFill>
                        <a:latin typeface="+mn-lt"/>
                      </a:endParaRPr>
                    </a:p>
                  </a:txBody>
                  <a:tcPr/>
                </a:tc>
                <a:extLst>
                  <a:ext uri="{0D108BD9-81ED-4DB2-BD59-A6C34878D82A}">
                    <a16:rowId xmlns:a16="http://schemas.microsoft.com/office/drawing/2014/main" val="10001"/>
                  </a:ext>
                </a:extLst>
              </a:tr>
            </a:tbl>
          </a:graphicData>
        </a:graphic>
      </p:graphicFrame>
      <p:sp>
        <p:nvSpPr>
          <p:cNvPr id="6" name="TextBox 5"/>
          <p:cNvSpPr txBox="1"/>
          <p:nvPr/>
        </p:nvSpPr>
        <p:spPr>
          <a:xfrm>
            <a:off x="6047182" y="1718489"/>
            <a:ext cx="2967864" cy="584775"/>
          </a:xfrm>
          <a:prstGeom prst="rect">
            <a:avLst/>
          </a:prstGeom>
          <a:noFill/>
        </p:spPr>
        <p:txBody>
          <a:bodyPr wrap="none" rtlCol="0">
            <a:spAutoFit/>
          </a:bodyPr>
          <a:lstStyle/>
          <a:p>
            <a:r>
              <a:rPr lang="en-US" sz="1600" b="1" dirty="0">
                <a:solidFill>
                  <a:srgbClr val="000000"/>
                </a:solidFill>
              </a:rPr>
              <a:t>Figure 25-5 </a:t>
            </a:r>
            <a:r>
              <a:rPr lang="en-US" sz="1600" i="1" dirty="0">
                <a:solidFill>
                  <a:srgbClr val="000000"/>
                </a:solidFill>
              </a:rPr>
              <a:t>WSA Capabilities </a:t>
            </a:r>
          </a:p>
          <a:p>
            <a:r>
              <a:rPr lang="en-US" sz="1600" i="1" dirty="0">
                <a:solidFill>
                  <a:srgbClr val="000000"/>
                </a:solidFill>
              </a:rPr>
              <a:t>Across the Attack Continuum</a:t>
            </a:r>
            <a:endParaRPr lang="en-US" sz="1600" dirty="0">
              <a:solidFill>
                <a:srgbClr val="000000"/>
              </a:solidFill>
            </a:endParaRPr>
          </a:p>
        </p:txBody>
      </p:sp>
      <p:pic>
        <p:nvPicPr>
          <p:cNvPr id="4" name="Picture 3"/>
          <p:cNvPicPr>
            <a:picLocks noChangeAspect="1"/>
          </p:cNvPicPr>
          <p:nvPr/>
        </p:nvPicPr>
        <p:blipFill>
          <a:blip r:embed="rId2"/>
          <a:stretch>
            <a:fillRect/>
          </a:stretch>
        </p:blipFill>
        <p:spPr>
          <a:xfrm>
            <a:off x="0" y="1193308"/>
            <a:ext cx="6059620" cy="1547007"/>
          </a:xfrm>
          <a:prstGeom prst="rect">
            <a:avLst/>
          </a:prstGeom>
        </p:spPr>
      </p:pic>
    </p:spTree>
    <p:extLst>
      <p:ext uri="{BB962C8B-B14F-4D97-AF65-F5344CB8AC3E}">
        <p14:creationId xmlns:p14="http://schemas.microsoft.com/office/powerpoint/2010/main" val="2768650737"/>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Before an Attack</a:t>
            </a:r>
          </a:p>
        </p:txBody>
      </p:sp>
      <p:sp>
        <p:nvSpPr>
          <p:cNvPr id="2" name="TextBox 1"/>
          <p:cNvSpPr txBox="1"/>
          <p:nvPr/>
        </p:nvSpPr>
        <p:spPr>
          <a:xfrm>
            <a:off x="250521" y="610318"/>
            <a:ext cx="8829002" cy="584775"/>
          </a:xfrm>
          <a:prstGeom prst="rect">
            <a:avLst/>
          </a:prstGeom>
          <a:noFill/>
        </p:spPr>
        <p:txBody>
          <a:bodyPr wrap="square" rtlCol="0">
            <a:spAutoFit/>
          </a:bodyPr>
          <a:lstStyle/>
          <a:p>
            <a:r>
              <a:rPr lang="en-US" sz="1600" dirty="0">
                <a:solidFill>
                  <a:srgbClr val="000000"/>
                </a:solidFill>
              </a:rPr>
              <a:t>Before an attack, the WSA actively detects and blocks potential threats before they happen</a:t>
            </a:r>
          </a:p>
          <a:p>
            <a:r>
              <a:rPr lang="en-US" sz="1600" dirty="0">
                <a:solidFill>
                  <a:srgbClr val="000000"/>
                </a:solidFill>
              </a:rPr>
              <a:t>by applying web reputation filters and URL filtering and by controlling web application usage:</a:t>
            </a:r>
          </a:p>
        </p:txBody>
      </p:sp>
      <p:graphicFrame>
        <p:nvGraphicFramePr>
          <p:cNvPr id="5" name="Table 4"/>
          <p:cNvGraphicFramePr>
            <a:graphicFrameLocks noGrp="1"/>
          </p:cNvGraphicFramePr>
          <p:nvPr>
            <p:extLst>
              <p:ext uri="{D42A27DB-BD31-4B8C-83A1-F6EECF244321}">
                <p14:modId xmlns:p14="http://schemas.microsoft.com/office/powerpoint/2010/main" val="3631653552"/>
              </p:ext>
            </p:extLst>
          </p:nvPr>
        </p:nvGraphicFramePr>
        <p:xfrm>
          <a:off x="250521" y="1613420"/>
          <a:ext cx="8555276" cy="2773680"/>
        </p:xfrm>
        <a:graphic>
          <a:graphicData uri="http://schemas.openxmlformats.org/drawingml/2006/table">
            <a:tbl>
              <a:tblPr firstRow="1" bandRow="1">
                <a:tableStyleId>{5C22544A-7EE6-4342-B048-85BDC9FD1C3A}</a:tableStyleId>
              </a:tblPr>
              <a:tblGrid>
                <a:gridCol w="2217106">
                  <a:extLst>
                    <a:ext uri="{9D8B030D-6E8A-4147-A177-3AD203B41FA5}">
                      <a16:colId xmlns:a16="http://schemas.microsoft.com/office/drawing/2014/main" val="20000"/>
                    </a:ext>
                  </a:extLst>
                </a:gridCol>
                <a:gridCol w="6338170">
                  <a:extLst>
                    <a:ext uri="{9D8B030D-6E8A-4147-A177-3AD203B41FA5}">
                      <a16:colId xmlns:a16="http://schemas.microsoft.com/office/drawing/2014/main" val="20001"/>
                    </a:ext>
                  </a:extLst>
                </a:gridCol>
              </a:tblGrid>
              <a:tr h="153045">
                <a:tc>
                  <a:txBody>
                    <a:bodyPr/>
                    <a:lstStyle/>
                    <a:p>
                      <a:pPr algn="ctr"/>
                      <a:r>
                        <a:rPr lang="en-US" sz="1400" b="1" i="0" u="none" strike="noStrike" kern="1200" baseline="0" dirty="0">
                          <a:solidFill>
                            <a:schemeClr val="lt1"/>
                          </a:solidFill>
                          <a:latin typeface="+mn-lt"/>
                          <a:ea typeface="+mn-ea"/>
                          <a:cs typeface="+mn-cs"/>
                        </a:rPr>
                        <a:t>Terms</a:t>
                      </a:r>
                      <a:endParaRPr lang="en-US" b="1" dirty="0"/>
                    </a:p>
                  </a:txBody>
                  <a:tcPr/>
                </a:tc>
                <a:tc>
                  <a:txBody>
                    <a:bodyPr/>
                    <a:lstStyle/>
                    <a:p>
                      <a:pPr algn="ctr"/>
                      <a:r>
                        <a:rPr lang="en-US" dirty="0"/>
                        <a:t>Description</a:t>
                      </a:r>
                    </a:p>
                  </a:txBody>
                  <a:tcPr/>
                </a:tc>
                <a:extLst>
                  <a:ext uri="{0D108BD9-81ED-4DB2-BD59-A6C34878D82A}">
                    <a16:rowId xmlns:a16="http://schemas.microsoft.com/office/drawing/2014/main" val="10000"/>
                  </a:ext>
                </a:extLst>
              </a:tr>
              <a:tr h="343164">
                <a:tc>
                  <a:txBody>
                    <a:bodyPr/>
                    <a:lstStyle/>
                    <a:p>
                      <a:r>
                        <a:rPr lang="en-US" sz="1600" b="1" i="0" u="none" strike="noStrike" kern="1200" baseline="0" dirty="0">
                          <a:solidFill>
                            <a:srgbClr val="000000"/>
                          </a:solidFill>
                          <a:latin typeface="+mn-lt"/>
                          <a:ea typeface="+mn-ea"/>
                          <a:cs typeface="+mn-cs"/>
                        </a:rPr>
                        <a:t>Web reputation filters</a:t>
                      </a:r>
                      <a:endParaRPr lang="en-US" sz="1600" b="1" dirty="0">
                        <a:solidFill>
                          <a:srgbClr val="000000"/>
                        </a:solidFill>
                        <a:latin typeface="+mn-lt"/>
                      </a:endParaRPr>
                    </a:p>
                  </a:txBody>
                  <a:tcPr/>
                </a:tc>
                <a:tc>
                  <a:txBody>
                    <a:bodyPr/>
                    <a:lstStyle/>
                    <a:p>
                      <a:pPr marL="0" indent="0" algn="l">
                        <a:buFont typeface="Arial" panose="020B0604020202020204" pitchFamily="34" charset="0"/>
                        <a:buNone/>
                      </a:pPr>
                      <a:r>
                        <a:rPr lang="en-US" sz="1600" b="0" i="0" u="none" strike="noStrike" kern="1200" baseline="0" dirty="0">
                          <a:solidFill>
                            <a:srgbClr val="000000"/>
                          </a:solidFill>
                          <a:latin typeface="+mn-lt"/>
                          <a:ea typeface="+mn-ea"/>
                          <a:cs typeface="+mn-cs"/>
                        </a:rPr>
                        <a:t>Cisco WSA detects and correlates threats in real time using Talos. Web reputation filtering prevents client devices from accessing dangerous websites containing malware or phishing links.</a:t>
                      </a:r>
                      <a:endParaRPr lang="en-US" sz="1600" dirty="0">
                        <a:solidFill>
                          <a:srgbClr val="000000"/>
                        </a:solidFill>
                        <a:latin typeface="+mn-lt"/>
                      </a:endParaRPr>
                    </a:p>
                  </a:txBody>
                  <a:tcPr/>
                </a:tc>
                <a:extLst>
                  <a:ext uri="{0D108BD9-81ED-4DB2-BD59-A6C34878D82A}">
                    <a16:rowId xmlns:a16="http://schemas.microsoft.com/office/drawing/2014/main" val="10001"/>
                  </a:ext>
                </a:extLst>
              </a:tr>
              <a:tr h="343164">
                <a:tc>
                  <a:txBody>
                    <a:bodyPr/>
                    <a:lstStyle/>
                    <a:p>
                      <a:r>
                        <a:rPr lang="en-US" sz="1600" b="1" i="0" u="none" strike="noStrike" kern="1200" baseline="0" dirty="0">
                          <a:solidFill>
                            <a:srgbClr val="000000"/>
                          </a:solidFill>
                          <a:latin typeface="+mn-lt"/>
                          <a:ea typeface="+mn-ea"/>
                          <a:cs typeface="+mn-cs"/>
                        </a:rPr>
                        <a:t>Web filtering</a:t>
                      </a:r>
                      <a:endParaRPr lang="en-US" sz="1600" b="1" dirty="0">
                        <a:solidFill>
                          <a:srgbClr val="000000"/>
                        </a:solidFill>
                        <a:latin typeface="+mn-lt"/>
                      </a:endParaRPr>
                    </a:p>
                  </a:txBody>
                  <a:tcPr/>
                </a:tc>
                <a:tc>
                  <a:txBody>
                    <a:bodyPr/>
                    <a:lstStyle/>
                    <a:p>
                      <a:pPr marL="0" indent="0">
                        <a:buFont typeface="Arial" panose="020B0604020202020204" pitchFamily="34" charset="0"/>
                        <a:buNone/>
                      </a:pPr>
                      <a:r>
                        <a:rPr lang="en-US" sz="1600" b="0" i="0" u="none" strike="noStrike" kern="1200" baseline="0" dirty="0">
                          <a:solidFill>
                            <a:srgbClr val="000000"/>
                          </a:solidFill>
                          <a:latin typeface="+mn-lt"/>
                          <a:ea typeface="+mn-ea"/>
                          <a:cs typeface="+mn-cs"/>
                        </a:rPr>
                        <a:t>Traditional URL filtering is combined with real-time dynamic content analysis. This is used to shut down access to websites known to host malware.</a:t>
                      </a:r>
                      <a:endParaRPr lang="en-US" sz="1600" dirty="0">
                        <a:solidFill>
                          <a:srgbClr val="000000"/>
                        </a:solidFill>
                        <a:latin typeface="+mn-lt"/>
                      </a:endParaRPr>
                    </a:p>
                  </a:txBody>
                  <a:tcPr/>
                </a:tc>
                <a:extLst>
                  <a:ext uri="{0D108BD9-81ED-4DB2-BD59-A6C34878D82A}">
                    <a16:rowId xmlns:a16="http://schemas.microsoft.com/office/drawing/2014/main" val="10002"/>
                  </a:ext>
                </a:extLst>
              </a:tr>
              <a:tr h="535900">
                <a:tc>
                  <a:txBody>
                    <a:bodyPr/>
                    <a:lstStyle/>
                    <a:p>
                      <a:pPr marL="0" indent="0">
                        <a:buFont typeface="Arial" panose="020B0604020202020204" pitchFamily="34" charset="0"/>
                        <a:buNone/>
                      </a:pPr>
                      <a:r>
                        <a:rPr lang="en-US" sz="1600" b="1" i="0" u="none" strike="noStrike" kern="1200" baseline="0" dirty="0">
                          <a:solidFill>
                            <a:srgbClr val="000000"/>
                          </a:solidFill>
                          <a:latin typeface="+mn-lt"/>
                          <a:ea typeface="+mn-ea"/>
                          <a:cs typeface="+mn-cs"/>
                        </a:rPr>
                        <a:t>Cisco Application Visibility and Control (AVC)</a:t>
                      </a:r>
                      <a:endParaRPr lang="en-US" sz="1600" b="1" dirty="0">
                        <a:solidFill>
                          <a:srgbClr val="000000"/>
                        </a:solidFill>
                        <a:latin typeface="+mn-lt"/>
                      </a:endParaRPr>
                    </a:p>
                  </a:txBody>
                  <a:tcPr/>
                </a:tc>
                <a:tc>
                  <a:txBody>
                    <a:bodyPr/>
                    <a:lstStyle/>
                    <a:p>
                      <a:r>
                        <a:rPr lang="en-US" sz="1600" b="0" i="0" u="none" strike="noStrike" kern="1200" baseline="0" dirty="0">
                          <a:solidFill>
                            <a:srgbClr val="000000"/>
                          </a:solidFill>
                          <a:latin typeface="+mn-lt"/>
                          <a:ea typeface="+mn-ea"/>
                          <a:cs typeface="+mn-cs"/>
                        </a:rPr>
                        <a:t>Cisco AVC identifies and classifies the most relevant and widely used web and mobile applications and more than 150,000 micro-applications.</a:t>
                      </a:r>
                      <a:endParaRPr lang="en-US" sz="1600" dirty="0">
                        <a:solidFill>
                          <a:srgbClr val="000000"/>
                        </a:solidFill>
                        <a:latin typeface="+mn-lt"/>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63314667"/>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During an Attack</a:t>
            </a:r>
          </a:p>
        </p:txBody>
      </p:sp>
      <p:sp>
        <p:nvSpPr>
          <p:cNvPr id="2" name="TextBox 1"/>
          <p:cNvSpPr txBox="1"/>
          <p:nvPr/>
        </p:nvSpPr>
        <p:spPr>
          <a:xfrm>
            <a:off x="250521" y="610318"/>
            <a:ext cx="8829002" cy="830997"/>
          </a:xfrm>
          <a:prstGeom prst="rect">
            <a:avLst/>
          </a:prstGeom>
          <a:noFill/>
        </p:spPr>
        <p:txBody>
          <a:bodyPr wrap="square" rtlCol="0">
            <a:spAutoFit/>
          </a:bodyPr>
          <a:lstStyle/>
          <a:p>
            <a:r>
              <a:rPr lang="en-US" sz="1600" dirty="0">
                <a:solidFill>
                  <a:srgbClr val="000000"/>
                </a:solidFill>
              </a:rPr>
              <a:t>During an attack, the WSA uses security intelligence from cloud access security broker (CASB) providers, Talos, and AMP for networks to identify and block zero-day threats that managed to infiltrate the network:</a:t>
            </a:r>
          </a:p>
        </p:txBody>
      </p:sp>
      <p:graphicFrame>
        <p:nvGraphicFramePr>
          <p:cNvPr id="5" name="Table 4"/>
          <p:cNvGraphicFramePr>
            <a:graphicFrameLocks noGrp="1"/>
          </p:cNvGraphicFramePr>
          <p:nvPr>
            <p:extLst>
              <p:ext uri="{D42A27DB-BD31-4B8C-83A1-F6EECF244321}">
                <p14:modId xmlns:p14="http://schemas.microsoft.com/office/powerpoint/2010/main" val="1447072871"/>
              </p:ext>
            </p:extLst>
          </p:nvPr>
        </p:nvGraphicFramePr>
        <p:xfrm>
          <a:off x="250520" y="1613420"/>
          <a:ext cx="8764525" cy="2964444"/>
        </p:xfrm>
        <a:graphic>
          <a:graphicData uri="http://schemas.openxmlformats.org/drawingml/2006/table">
            <a:tbl>
              <a:tblPr firstRow="1" bandRow="1">
                <a:tableStyleId>{5C22544A-7EE6-4342-B048-85BDC9FD1C3A}</a:tableStyleId>
              </a:tblPr>
              <a:tblGrid>
                <a:gridCol w="2643473">
                  <a:extLst>
                    <a:ext uri="{9D8B030D-6E8A-4147-A177-3AD203B41FA5}">
                      <a16:colId xmlns:a16="http://schemas.microsoft.com/office/drawing/2014/main" val="20000"/>
                    </a:ext>
                  </a:extLst>
                </a:gridCol>
                <a:gridCol w="6121052">
                  <a:extLst>
                    <a:ext uri="{9D8B030D-6E8A-4147-A177-3AD203B41FA5}">
                      <a16:colId xmlns:a16="http://schemas.microsoft.com/office/drawing/2014/main" val="20001"/>
                    </a:ext>
                  </a:extLst>
                </a:gridCol>
              </a:tblGrid>
              <a:tr h="153045">
                <a:tc>
                  <a:txBody>
                    <a:bodyPr/>
                    <a:lstStyle/>
                    <a:p>
                      <a:pPr algn="ctr"/>
                      <a:r>
                        <a:rPr lang="en-US" sz="1400" b="1" i="0" u="none" strike="noStrike" kern="1200" baseline="0" dirty="0">
                          <a:solidFill>
                            <a:schemeClr val="lt1"/>
                          </a:solidFill>
                          <a:latin typeface="+mn-lt"/>
                          <a:ea typeface="+mn-ea"/>
                          <a:cs typeface="+mn-cs"/>
                        </a:rPr>
                        <a:t>Terms</a:t>
                      </a:r>
                      <a:endParaRPr lang="en-US" b="1" dirty="0"/>
                    </a:p>
                  </a:txBody>
                  <a:tcPr/>
                </a:tc>
                <a:tc>
                  <a:txBody>
                    <a:bodyPr/>
                    <a:lstStyle/>
                    <a:p>
                      <a:pPr algn="ctr"/>
                      <a:r>
                        <a:rPr lang="en-US" dirty="0"/>
                        <a:t>Description</a:t>
                      </a:r>
                    </a:p>
                  </a:txBody>
                  <a:tcPr/>
                </a:tc>
                <a:extLst>
                  <a:ext uri="{0D108BD9-81ED-4DB2-BD59-A6C34878D82A}">
                    <a16:rowId xmlns:a16="http://schemas.microsoft.com/office/drawing/2014/main" val="10000"/>
                  </a:ext>
                </a:extLst>
              </a:tr>
              <a:tr h="343164">
                <a:tc>
                  <a:txBody>
                    <a:bodyPr/>
                    <a:lstStyle/>
                    <a:p>
                      <a:r>
                        <a:rPr lang="en-US" sz="1600" b="1" i="0" u="none" strike="noStrike" kern="1200" baseline="0" dirty="0">
                          <a:solidFill>
                            <a:srgbClr val="000000"/>
                          </a:solidFill>
                          <a:latin typeface="+mn-lt"/>
                          <a:ea typeface="+mn-ea"/>
                          <a:cs typeface="+mn-cs"/>
                        </a:rPr>
                        <a:t>Cloud access security</a:t>
                      </a:r>
                      <a:endParaRPr lang="en-US" sz="1600" b="1" dirty="0">
                        <a:solidFill>
                          <a:srgbClr val="000000"/>
                        </a:solidFill>
                        <a:latin typeface="+mn-lt"/>
                      </a:endParaRPr>
                    </a:p>
                  </a:txBody>
                  <a:tcPr/>
                </a:tc>
                <a:tc>
                  <a:txBody>
                    <a:bodyPr/>
                    <a:lstStyle/>
                    <a:p>
                      <a:pPr marL="0" indent="0" algn="l">
                        <a:buFont typeface="Arial" panose="020B0604020202020204" pitchFamily="34" charset="0"/>
                        <a:buNone/>
                      </a:pPr>
                      <a:r>
                        <a:rPr lang="en-US" sz="1600" b="0" i="0" u="none" strike="noStrike" kern="1200" baseline="0" dirty="0">
                          <a:solidFill>
                            <a:srgbClr val="000000"/>
                          </a:solidFill>
                          <a:latin typeface="+mn-lt"/>
                          <a:ea typeface="+mn-ea"/>
                          <a:cs typeface="+mn-cs"/>
                        </a:rPr>
                        <a:t>WSA can protect against hidden threats in cloud apps</a:t>
                      </a:r>
                      <a:endParaRPr lang="en-US" sz="1600" dirty="0">
                        <a:solidFill>
                          <a:srgbClr val="000000"/>
                        </a:solidFill>
                        <a:latin typeface="+mn-lt"/>
                      </a:endParaRPr>
                    </a:p>
                  </a:txBody>
                  <a:tcPr/>
                </a:tc>
                <a:extLst>
                  <a:ext uri="{0D108BD9-81ED-4DB2-BD59-A6C34878D82A}">
                    <a16:rowId xmlns:a16="http://schemas.microsoft.com/office/drawing/2014/main" val="10001"/>
                  </a:ext>
                </a:extLst>
              </a:tr>
              <a:tr h="343164">
                <a:tc>
                  <a:txBody>
                    <a:bodyPr/>
                    <a:lstStyle/>
                    <a:p>
                      <a:r>
                        <a:rPr lang="en-US" sz="1600" b="1" i="0" u="none" strike="noStrike" kern="1200" baseline="0" dirty="0">
                          <a:solidFill>
                            <a:srgbClr val="000000"/>
                          </a:solidFill>
                          <a:latin typeface="+mn-lt"/>
                          <a:ea typeface="+mn-ea"/>
                          <a:cs typeface="+mn-cs"/>
                        </a:rPr>
                        <a:t>Parallel antivirus (AV) scanning</a:t>
                      </a:r>
                      <a:endParaRPr lang="en-US" sz="1600" b="1" dirty="0">
                        <a:solidFill>
                          <a:srgbClr val="000000"/>
                        </a:solidFill>
                        <a:latin typeface="+mn-lt"/>
                      </a:endParaRPr>
                    </a:p>
                  </a:txBody>
                  <a:tcPr/>
                </a:tc>
                <a:tc>
                  <a:txBody>
                    <a:bodyPr/>
                    <a:lstStyle/>
                    <a:p>
                      <a:r>
                        <a:rPr lang="en-US" sz="1600" b="0" i="0" u="none" strike="noStrike" kern="1200" baseline="0" dirty="0">
                          <a:solidFill>
                            <a:srgbClr val="000000"/>
                          </a:solidFill>
                          <a:latin typeface="+mn-lt"/>
                          <a:ea typeface="+mn-ea"/>
                          <a:cs typeface="+mn-cs"/>
                        </a:rPr>
                        <a:t>WSA enhances malware defense coverage with multiple anti-malware scanning engines</a:t>
                      </a:r>
                      <a:endParaRPr lang="en-US" sz="1600" dirty="0">
                        <a:solidFill>
                          <a:srgbClr val="000000"/>
                        </a:solidFill>
                        <a:latin typeface="+mn-lt"/>
                      </a:endParaRPr>
                    </a:p>
                  </a:txBody>
                  <a:tcPr/>
                </a:tc>
                <a:extLst>
                  <a:ext uri="{0D108BD9-81ED-4DB2-BD59-A6C34878D82A}">
                    <a16:rowId xmlns:a16="http://schemas.microsoft.com/office/drawing/2014/main" val="10002"/>
                  </a:ext>
                </a:extLst>
              </a:tr>
              <a:tr h="274320">
                <a:tc>
                  <a:txBody>
                    <a:bodyPr/>
                    <a:lstStyle/>
                    <a:p>
                      <a:pPr marL="0" indent="0">
                        <a:buFont typeface="Arial" panose="020B0604020202020204" pitchFamily="34" charset="0"/>
                        <a:buNone/>
                      </a:pPr>
                      <a:r>
                        <a:rPr lang="en-US" sz="1600" b="1" i="0" u="none" strike="noStrike" kern="1200" baseline="0" dirty="0">
                          <a:solidFill>
                            <a:srgbClr val="000000"/>
                          </a:solidFill>
                          <a:latin typeface="+mn-lt"/>
                          <a:ea typeface="+mn-ea"/>
                          <a:cs typeface="+mn-cs"/>
                        </a:rPr>
                        <a:t>Layer 4 traffic monitoring</a:t>
                      </a:r>
                      <a:endParaRPr lang="en-US" sz="1600" b="1" dirty="0">
                        <a:solidFill>
                          <a:srgbClr val="000000"/>
                        </a:solidFill>
                        <a:latin typeface="+mn-lt"/>
                      </a:endParaRPr>
                    </a:p>
                  </a:txBody>
                  <a:tcPr/>
                </a:tc>
                <a:tc>
                  <a:txBody>
                    <a:bodyPr/>
                    <a:lstStyle/>
                    <a:p>
                      <a:r>
                        <a:rPr lang="en-US" sz="1600" b="0" i="0" u="none" strike="noStrike" kern="1200" baseline="0" dirty="0">
                          <a:solidFill>
                            <a:srgbClr val="000000"/>
                          </a:solidFill>
                          <a:latin typeface="+mn-lt"/>
                          <a:ea typeface="+mn-ea"/>
                          <a:cs typeface="+mn-cs"/>
                        </a:rPr>
                        <a:t>WSA scans all traffic, ports, and protocols to detect and block spyware “phone-home” communications</a:t>
                      </a:r>
                      <a:endParaRPr lang="en-US" sz="1600" dirty="0">
                        <a:solidFill>
                          <a:srgbClr val="000000"/>
                        </a:solidFill>
                        <a:latin typeface="+mn-lt"/>
                      </a:endParaRPr>
                    </a:p>
                  </a:txBody>
                  <a:tcPr/>
                </a:tc>
                <a:extLst>
                  <a:ext uri="{0D108BD9-81ED-4DB2-BD59-A6C34878D82A}">
                    <a16:rowId xmlns:a16="http://schemas.microsoft.com/office/drawing/2014/main" val="10003"/>
                  </a:ext>
                </a:extLst>
              </a:tr>
              <a:tr h="309792">
                <a:tc>
                  <a:txBody>
                    <a:bodyPr/>
                    <a:lstStyle/>
                    <a:p>
                      <a:pPr marL="0" indent="0">
                        <a:buFont typeface="Arial" panose="020B0604020202020204" pitchFamily="34" charset="0"/>
                        <a:buNone/>
                      </a:pPr>
                      <a:r>
                        <a:rPr lang="en-US" sz="1600" b="1" i="0" u="none" strike="noStrike" kern="1200" baseline="0" dirty="0">
                          <a:solidFill>
                            <a:srgbClr val="000000"/>
                          </a:solidFill>
                          <a:latin typeface="+mn-lt"/>
                          <a:ea typeface="+mn-ea"/>
                          <a:cs typeface="+mn-cs"/>
                        </a:rPr>
                        <a:t>File reputation and analysis with Cisco AMP</a:t>
                      </a:r>
                      <a:endParaRPr lang="en-US" sz="1600" b="1" dirty="0">
                        <a:solidFill>
                          <a:srgbClr val="000000"/>
                        </a:solidFill>
                        <a:latin typeface="+mn-lt"/>
                      </a:endParaRPr>
                    </a:p>
                  </a:txBody>
                  <a:tcPr/>
                </a:tc>
                <a:tc>
                  <a:txBody>
                    <a:bodyPr/>
                    <a:lstStyle/>
                    <a:p>
                      <a:r>
                        <a:rPr lang="en-US" sz="1600" b="0" i="0" u="none" strike="noStrike" kern="1200" baseline="0" dirty="0">
                          <a:solidFill>
                            <a:srgbClr val="000000"/>
                          </a:solidFill>
                          <a:latin typeface="+mn-lt"/>
                          <a:ea typeface="+mn-ea"/>
                          <a:cs typeface="+mn-cs"/>
                        </a:rPr>
                        <a:t>WSA assesses files using the latest threat information from Cisco Talos</a:t>
                      </a:r>
                      <a:endParaRPr lang="en-US" sz="1600" dirty="0">
                        <a:solidFill>
                          <a:srgbClr val="000000"/>
                        </a:solidFill>
                        <a:latin typeface="+mn-lt"/>
                      </a:endParaRPr>
                    </a:p>
                  </a:txBody>
                  <a:tcPr/>
                </a:tc>
                <a:extLst>
                  <a:ext uri="{0D108BD9-81ED-4DB2-BD59-A6C34878D82A}">
                    <a16:rowId xmlns:a16="http://schemas.microsoft.com/office/drawing/2014/main" val="2636776889"/>
                  </a:ext>
                </a:extLst>
              </a:tr>
              <a:tr h="274320">
                <a:tc>
                  <a:txBody>
                    <a:bodyPr/>
                    <a:lstStyle/>
                    <a:p>
                      <a:pPr marL="0" indent="0">
                        <a:buFont typeface="Arial" panose="020B0604020202020204" pitchFamily="34" charset="0"/>
                        <a:buNone/>
                      </a:pPr>
                      <a:r>
                        <a:rPr lang="en-US" sz="1600" b="1" i="0" u="none" strike="noStrike" kern="1200" baseline="0" dirty="0">
                          <a:solidFill>
                            <a:srgbClr val="000000"/>
                          </a:solidFill>
                          <a:latin typeface="+mn-lt"/>
                          <a:ea typeface="+mn-ea"/>
                          <a:cs typeface="+mn-cs"/>
                        </a:rPr>
                        <a:t>Data loss prevention (DLP)</a:t>
                      </a:r>
                      <a:endParaRPr lang="en-US" sz="1600" b="1" dirty="0">
                        <a:solidFill>
                          <a:srgbClr val="000000"/>
                        </a:solidFill>
                        <a:latin typeface="+mn-lt"/>
                      </a:endParaRPr>
                    </a:p>
                  </a:txBody>
                  <a:tcPr/>
                </a:tc>
                <a:tc>
                  <a:txBody>
                    <a:bodyPr/>
                    <a:lstStyle/>
                    <a:p>
                      <a:r>
                        <a:rPr lang="fr-FR" sz="1600" b="0" i="0" u="none" strike="noStrike" kern="1200" baseline="0" dirty="0">
                          <a:solidFill>
                            <a:srgbClr val="000000"/>
                          </a:solidFill>
                          <a:latin typeface="+mn-lt"/>
                          <a:ea typeface="+mn-ea"/>
                          <a:cs typeface="+mn-cs"/>
                        </a:rPr>
                        <a:t>WSA uses Internet Control Adaptation Protocol </a:t>
                      </a:r>
                      <a:r>
                        <a:rPr lang="en-US" sz="1600" b="0" i="0" u="none" strike="noStrike" kern="1200" baseline="0" dirty="0">
                          <a:solidFill>
                            <a:srgbClr val="000000"/>
                          </a:solidFill>
                          <a:latin typeface="+mn-lt"/>
                          <a:ea typeface="+mn-ea"/>
                          <a:cs typeface="+mn-cs"/>
                        </a:rPr>
                        <a:t>(ICAP) to integrate with DLP solutions from leading third-party DLP vendors</a:t>
                      </a:r>
                      <a:endParaRPr lang="en-US" sz="1600" dirty="0">
                        <a:solidFill>
                          <a:srgbClr val="000000"/>
                        </a:solidFill>
                        <a:latin typeface="+mn-lt"/>
                      </a:endParaRPr>
                    </a:p>
                  </a:txBody>
                  <a:tcPr/>
                </a:tc>
                <a:extLst>
                  <a:ext uri="{0D108BD9-81ED-4DB2-BD59-A6C34878D82A}">
                    <a16:rowId xmlns:a16="http://schemas.microsoft.com/office/drawing/2014/main" val="1493572039"/>
                  </a:ext>
                </a:extLst>
              </a:tr>
            </a:tbl>
          </a:graphicData>
        </a:graphic>
      </p:graphicFrame>
    </p:spTree>
    <p:extLst>
      <p:ext uri="{BB962C8B-B14F-4D97-AF65-F5344CB8AC3E}">
        <p14:creationId xmlns:p14="http://schemas.microsoft.com/office/powerpoint/2010/main" val="288170857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After an Attack</a:t>
            </a:r>
          </a:p>
        </p:txBody>
      </p:sp>
      <p:sp>
        <p:nvSpPr>
          <p:cNvPr id="2" name="TextBox 1"/>
          <p:cNvSpPr txBox="1"/>
          <p:nvPr/>
        </p:nvSpPr>
        <p:spPr>
          <a:xfrm>
            <a:off x="212942" y="610318"/>
            <a:ext cx="8866580" cy="4031873"/>
          </a:xfrm>
          <a:prstGeom prst="rect">
            <a:avLst/>
          </a:prstGeom>
          <a:noFill/>
        </p:spPr>
        <p:txBody>
          <a:bodyPr wrap="square" rtlCol="0">
            <a:spAutoFit/>
          </a:bodyPr>
          <a:lstStyle/>
          <a:p>
            <a:r>
              <a:rPr lang="en-US" sz="1600" dirty="0">
                <a:solidFill>
                  <a:srgbClr val="000000"/>
                </a:solidFill>
              </a:rPr>
              <a:t>After an attack, Cisco WSA inspects the network continuously for instances of undetected malware and breaches. </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After an initial detection, using Cisco AMP retrospection capabilities, Cisco WSA continues to scan files over an extended period of time, using the latest threat intelligence from Talos and AMP Thread Grid.</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Alerts are sent when a file disposition changes to provide awareness and visibility into malware that evades initial defenses.</a:t>
            </a:r>
          </a:p>
          <a:p>
            <a:endParaRPr lang="en-US" sz="1600" dirty="0">
              <a:solidFill>
                <a:srgbClr val="000000"/>
              </a:solidFill>
            </a:endParaRPr>
          </a:p>
          <a:p>
            <a:r>
              <a:rPr lang="en-US" sz="1600" dirty="0">
                <a:solidFill>
                  <a:srgbClr val="000000"/>
                </a:solidFill>
              </a:rPr>
              <a:t>Global Threat Analytics (GTA), formerly Cognitive Threat Analytics (CTA), analyzes web traffic, endpoint data from Cisco AMP for Endpoints, and network data from Cisco Stealthwatch</a:t>
            </a:r>
          </a:p>
          <a:p>
            <a:r>
              <a:rPr lang="en-US" sz="1600" dirty="0">
                <a:solidFill>
                  <a:srgbClr val="000000"/>
                </a:solidFill>
              </a:rPr>
              <a:t>Enterprise. It then identifies malicious activity before it can exfiltrate sensitive data.</a:t>
            </a:r>
          </a:p>
          <a:p>
            <a:endParaRPr lang="en-US" sz="1600" dirty="0">
              <a:solidFill>
                <a:srgbClr val="000000"/>
              </a:solidFill>
            </a:endParaRPr>
          </a:p>
          <a:p>
            <a:r>
              <a:rPr lang="en-US" sz="1600" dirty="0">
                <a:solidFill>
                  <a:srgbClr val="000000"/>
                </a:solidFill>
              </a:rPr>
              <a:t>WSA can be deployed in the cloud, as a virtual appliance, on-premises, or in a hybrid</a:t>
            </a:r>
          </a:p>
          <a:p>
            <a:r>
              <a:rPr lang="en-US" sz="1600" dirty="0">
                <a:solidFill>
                  <a:srgbClr val="000000"/>
                </a:solidFill>
              </a:rPr>
              <a:t>arrangement. All features are available across any deployment option.</a:t>
            </a:r>
          </a:p>
        </p:txBody>
      </p:sp>
    </p:spTree>
    <p:extLst>
      <p:ext uri="{BB962C8B-B14F-4D97-AF65-F5344CB8AC3E}">
        <p14:creationId xmlns:p14="http://schemas.microsoft.com/office/powerpoint/2010/main" val="480145809"/>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Email Security Appliance (ESA)</a:t>
            </a:r>
          </a:p>
        </p:txBody>
      </p:sp>
      <p:sp>
        <p:nvSpPr>
          <p:cNvPr id="2" name="TextBox 1"/>
          <p:cNvSpPr txBox="1"/>
          <p:nvPr/>
        </p:nvSpPr>
        <p:spPr>
          <a:xfrm>
            <a:off x="263046" y="610318"/>
            <a:ext cx="8517699" cy="4031873"/>
          </a:xfrm>
          <a:prstGeom prst="rect">
            <a:avLst/>
          </a:prstGeom>
          <a:noFill/>
        </p:spPr>
        <p:txBody>
          <a:bodyPr wrap="square" rtlCol="0">
            <a:spAutoFit/>
          </a:bodyPr>
          <a:lstStyle/>
          <a:p>
            <a:r>
              <a:rPr lang="en-US" sz="1600" dirty="0">
                <a:solidFill>
                  <a:srgbClr val="000000"/>
                </a:solidFill>
              </a:rPr>
              <a:t>The Cisco Email Security Appliance (ESA) enables users to communicate securely via email and helps organizations combat email security threats with a multilayered approach.</a:t>
            </a:r>
          </a:p>
          <a:p>
            <a:endParaRPr lang="en-US" sz="1600" dirty="0">
              <a:solidFill>
                <a:srgbClr val="000000"/>
              </a:solidFill>
            </a:endParaRPr>
          </a:p>
          <a:p>
            <a:r>
              <a:rPr lang="en-US" sz="1600" dirty="0">
                <a:solidFill>
                  <a:srgbClr val="000000"/>
                </a:solidFill>
              </a:rPr>
              <a:t>Cisco ESA includes the following advanced threat protection capabilities that allow it to detect, block, and remediate threats across the attack continuum:</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Global threat intelligence - </a:t>
            </a:r>
            <a:r>
              <a:rPr lang="en-US" sz="1600" dirty="0">
                <a:solidFill>
                  <a:srgbClr val="000000"/>
                </a:solidFill>
              </a:rPr>
              <a:t>It leverages real-time threat intelligence from Talos and AMP.</a:t>
            </a:r>
          </a:p>
          <a:p>
            <a:pPr marL="285750" indent="-285750">
              <a:buFont typeface="Arial" panose="020B0604020202020204" pitchFamily="34" charset="0"/>
              <a:buChar char="•"/>
            </a:pPr>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Reputation filtering - </a:t>
            </a:r>
            <a:r>
              <a:rPr lang="en-US" sz="1600" dirty="0">
                <a:solidFill>
                  <a:srgbClr val="000000"/>
                </a:solidFill>
              </a:rPr>
              <a:t>ESA blocks unwanted email with reputation filtering.</a:t>
            </a:r>
          </a:p>
          <a:p>
            <a:pPr marL="285750" indent="-285750">
              <a:buFont typeface="Arial" panose="020B0604020202020204" pitchFamily="34" charset="0"/>
              <a:buChar char="•"/>
            </a:pPr>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Spam protection - </a:t>
            </a:r>
            <a:r>
              <a:rPr lang="en-US" sz="1600" dirty="0">
                <a:solidFill>
                  <a:srgbClr val="000000"/>
                </a:solidFill>
              </a:rPr>
              <a:t>ESA uses the Cisco Context Adaptive Scanning Engine (CASE) to block spam emails.</a:t>
            </a:r>
          </a:p>
          <a:p>
            <a:pPr marL="285750" indent="-285750">
              <a:buFont typeface="Arial" panose="020B0604020202020204" pitchFamily="34" charset="0"/>
              <a:buChar char="•"/>
            </a:pPr>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Forged email detection - </a:t>
            </a:r>
            <a:r>
              <a:rPr lang="en-US" sz="1600" dirty="0">
                <a:solidFill>
                  <a:srgbClr val="000000"/>
                </a:solidFill>
              </a:rPr>
              <a:t>Forged email detection protects high-value targets such as executives against business email compromise (BEC) attacks.</a:t>
            </a:r>
          </a:p>
        </p:txBody>
      </p:sp>
    </p:spTree>
    <p:extLst>
      <p:ext uri="{BB962C8B-B14F-4D97-AF65-F5344CB8AC3E}">
        <p14:creationId xmlns:p14="http://schemas.microsoft.com/office/powerpoint/2010/main" val="54011980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25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5" y="855418"/>
            <a:ext cx="8610963" cy="3766686"/>
          </a:xfrm>
        </p:spPr>
        <p:txBody>
          <a:bodyPr/>
          <a:lstStyle/>
          <a:p>
            <a:pPr marL="0" indent="0" algn="l" defTabSz="684213" fontAlgn="base">
              <a:spcBef>
                <a:spcPts val="600"/>
              </a:spcBef>
              <a:spcAft>
                <a:spcPts val="600"/>
              </a:spcAft>
              <a:buClr>
                <a:schemeClr val="tx2"/>
              </a:buClr>
              <a:buSzPct val="90000"/>
            </a:pPr>
            <a:r>
              <a:rPr lang="en-US" sz="1600" b="1" dirty="0">
                <a:solidFill>
                  <a:srgbClr val="000000"/>
                </a:solidFill>
              </a:rPr>
              <a:t>This chapter covers the following content:</a:t>
            </a:r>
          </a:p>
          <a:p>
            <a:pPr marL="285750" indent="-285750" algn="l">
              <a:buFont typeface="Arial" panose="020B0604020202020204" pitchFamily="34" charset="0"/>
              <a:buChar char="•"/>
            </a:pPr>
            <a:r>
              <a:rPr lang="en-US" sz="1600" b="1" dirty="0">
                <a:solidFill>
                  <a:srgbClr val="000000"/>
                </a:solidFill>
              </a:rPr>
              <a:t>Network Security Design for Threat Defense - </a:t>
            </a:r>
            <a:r>
              <a:rPr lang="en-US" sz="1600" dirty="0">
                <a:solidFill>
                  <a:srgbClr val="000000"/>
                </a:solidFill>
              </a:rPr>
              <a:t>This section describes a Cisco security framework to protect networks from evolving cybersecurity threats.</a:t>
            </a:r>
          </a:p>
          <a:p>
            <a:pPr algn="l">
              <a:buFont typeface="Arial" panose="020B0604020202020204" pitchFamily="34" charset="0"/>
              <a:buChar char="•"/>
            </a:pPr>
            <a:endParaRPr lang="en-US" sz="800" dirty="0">
              <a:solidFill>
                <a:srgbClr val="000000"/>
              </a:solidFill>
            </a:endParaRPr>
          </a:p>
          <a:p>
            <a:pPr marL="285750" indent="-285750" algn="l">
              <a:buFont typeface="Arial" panose="020B0604020202020204" pitchFamily="34" charset="0"/>
              <a:buChar char="•"/>
            </a:pPr>
            <a:r>
              <a:rPr lang="en-US" sz="1600" b="1" dirty="0">
                <a:solidFill>
                  <a:srgbClr val="000000"/>
                </a:solidFill>
              </a:rPr>
              <a:t>Next-Generation Endpoint Security - </a:t>
            </a:r>
            <a:r>
              <a:rPr lang="en-US" sz="1600" dirty="0">
                <a:solidFill>
                  <a:srgbClr val="000000"/>
                </a:solidFill>
              </a:rPr>
              <a:t>This section describes security components such as next-generation firewalls, Web Security Appliance (WSA), and Email Security Appliance (ESA) that are part of the Cisco security framework to protect endpoints from threats and attacks.</a:t>
            </a:r>
          </a:p>
          <a:p>
            <a:pPr algn="l">
              <a:buFont typeface="Arial" panose="020B0604020202020204" pitchFamily="34" charset="0"/>
              <a:buChar char="•"/>
            </a:pPr>
            <a:endParaRPr lang="en-US" sz="800" dirty="0">
              <a:solidFill>
                <a:srgbClr val="000000"/>
              </a:solidFill>
            </a:endParaRPr>
          </a:p>
          <a:p>
            <a:pPr marL="285750" indent="-285750" algn="l">
              <a:buFont typeface="Arial" panose="020B0604020202020204" pitchFamily="34" charset="0"/>
              <a:buChar char="•"/>
            </a:pPr>
            <a:r>
              <a:rPr lang="en-US" sz="1600" b="1" dirty="0">
                <a:solidFill>
                  <a:srgbClr val="000000"/>
                </a:solidFill>
              </a:rPr>
              <a:t>Network Access Control (NAC) -</a:t>
            </a:r>
            <a:r>
              <a:rPr lang="en-US" sz="1600" dirty="0">
                <a:solidFill>
                  <a:srgbClr val="000000"/>
                </a:solidFill>
              </a:rPr>
              <a:t>This section describes technologies such as 802.1x, Web Authentication (WebAuth), MAC Authentication Bypass (MAB), TrustSec and MACsec to enforce network access control.</a:t>
            </a:r>
            <a:endParaRPr lang="en-US" sz="1600" dirty="0">
              <a:solidFill>
                <a:srgbClr val="000000"/>
              </a:solidFill>
              <a:ea typeface="Calibri"/>
              <a:cs typeface="CiscoSerif-Regular"/>
            </a:endParaRPr>
          </a:p>
          <a:p>
            <a:pPr marL="0" algn="l">
              <a:lnSpc>
                <a:spcPct val="115000"/>
              </a:lnSpc>
              <a:spcBef>
                <a:spcPts val="0"/>
              </a:spcBef>
            </a:pPr>
            <a:endParaRPr lang="en-US" sz="1600" dirty="0">
              <a:solidFill>
                <a:srgbClr val="000000"/>
              </a:solidFill>
            </a:endParaRPr>
          </a:p>
        </p:txBody>
      </p:sp>
    </p:spTree>
    <p:extLst>
      <p:ext uri="{BB962C8B-B14F-4D97-AF65-F5344CB8AC3E}">
        <p14:creationId xmlns:p14="http://schemas.microsoft.com/office/powerpoint/2010/main" val="412785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Email Security Appliance (ESA) (Cont.)</a:t>
            </a:r>
          </a:p>
        </p:txBody>
      </p:sp>
      <p:sp>
        <p:nvSpPr>
          <p:cNvPr id="2" name="TextBox 1"/>
          <p:cNvSpPr txBox="1"/>
          <p:nvPr/>
        </p:nvSpPr>
        <p:spPr>
          <a:xfrm>
            <a:off x="248673" y="748105"/>
            <a:ext cx="8517699" cy="3785652"/>
          </a:xfrm>
          <a:prstGeom prst="rect">
            <a:avLst/>
          </a:prstGeom>
          <a:noFill/>
        </p:spPr>
        <p:txBody>
          <a:bodyPr wrap="square" rtlCol="0">
            <a:spAutoFit/>
          </a:bodyPr>
          <a:lstStyle/>
          <a:p>
            <a:pPr marL="285750" indent="-285750">
              <a:buFont typeface="Arial" panose="020B0604020202020204" pitchFamily="34" charset="0"/>
              <a:buChar char="•"/>
            </a:pPr>
            <a:r>
              <a:rPr lang="en-US" sz="1600" b="1" dirty="0">
                <a:solidFill>
                  <a:srgbClr val="000000"/>
                </a:solidFill>
              </a:rPr>
              <a:t>Cisco Advanced Phishing Protection (CAPP) - </a:t>
            </a:r>
            <a:r>
              <a:rPr lang="en-US" sz="1600" dirty="0">
                <a:solidFill>
                  <a:srgbClr val="000000"/>
                </a:solidFill>
              </a:rPr>
              <a:t>CAPP combines Cisco Talos with local email intelligence and advanced machine learning techniques to model trusted email behaviors. </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Cisco Domain Protection (CDP) - </a:t>
            </a:r>
            <a:r>
              <a:rPr lang="en-US" sz="1600" dirty="0">
                <a:solidFill>
                  <a:srgbClr val="000000"/>
                </a:solidFill>
              </a:rPr>
              <a:t>CDP for external email helps prevent phishing emails from being sent using a customer domains.</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Malware defense - </a:t>
            </a:r>
            <a:r>
              <a:rPr lang="en-US" sz="1600" dirty="0">
                <a:solidFill>
                  <a:srgbClr val="000000"/>
                </a:solidFill>
              </a:rPr>
              <a:t>ESA protects against malware with Cisco AMP for email.</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Graymail detection and Safe Unsubscribe - </a:t>
            </a:r>
            <a:r>
              <a:rPr lang="en-US" sz="1600" dirty="0">
                <a:solidFill>
                  <a:srgbClr val="000000"/>
                </a:solidFill>
              </a:rPr>
              <a:t>ESA detects and classifies graymail for an administrator to take action on it if necessary. Graymail consists of marketing, social networking, and bulk messages (that is, mailing list emails). </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URL-related protection and control - </a:t>
            </a:r>
            <a:r>
              <a:rPr lang="en-US" sz="1600" dirty="0">
                <a:solidFill>
                  <a:srgbClr val="000000"/>
                </a:solidFill>
              </a:rPr>
              <a:t>ESA protects against malicious URLs with URL filtering and scanning of URLs in attachments and shortened URLs. </a:t>
            </a:r>
          </a:p>
        </p:txBody>
      </p:sp>
    </p:spTree>
    <p:extLst>
      <p:ext uri="{BB962C8B-B14F-4D97-AF65-F5344CB8AC3E}">
        <p14:creationId xmlns:p14="http://schemas.microsoft.com/office/powerpoint/2010/main" val="234663773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Email Security Appliance (ESA) (Cont.)</a:t>
            </a:r>
          </a:p>
        </p:txBody>
      </p:sp>
      <p:sp>
        <p:nvSpPr>
          <p:cNvPr id="2" name="TextBox 1"/>
          <p:cNvSpPr txBox="1"/>
          <p:nvPr/>
        </p:nvSpPr>
        <p:spPr>
          <a:xfrm>
            <a:off x="248673" y="748105"/>
            <a:ext cx="8517699" cy="3293209"/>
          </a:xfrm>
          <a:prstGeom prst="rect">
            <a:avLst/>
          </a:prstGeom>
          <a:noFill/>
        </p:spPr>
        <p:txBody>
          <a:bodyPr wrap="square" rtlCol="0">
            <a:spAutoFit/>
          </a:bodyPr>
          <a:lstStyle/>
          <a:p>
            <a:pPr marL="285750" indent="-285750">
              <a:buFont typeface="Arial" panose="020B0604020202020204" pitchFamily="34" charset="0"/>
              <a:buChar char="•"/>
            </a:pPr>
            <a:r>
              <a:rPr lang="en-US" sz="1600" b="1" dirty="0">
                <a:solidFill>
                  <a:srgbClr val="000000"/>
                </a:solidFill>
              </a:rPr>
              <a:t>Outbreak filters - </a:t>
            </a:r>
            <a:r>
              <a:rPr lang="en-US" sz="1600" dirty="0">
                <a:solidFill>
                  <a:srgbClr val="000000"/>
                </a:solidFill>
              </a:rPr>
              <a:t>Outbreak filters defend against emerging threats and blended attacks by leveraging Cisco Talos. </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Web interaction tracking - </a:t>
            </a:r>
            <a:r>
              <a:rPr lang="en-US" sz="1600" dirty="0">
                <a:solidFill>
                  <a:srgbClr val="000000"/>
                </a:solidFill>
              </a:rPr>
              <a:t>ESA generates reports that track the end users who click on URLs that have been rewritten by the outbreak filters. The reports include the following information:</a:t>
            </a:r>
          </a:p>
          <a:p>
            <a:pPr marL="742950" lvl="1" indent="-285750">
              <a:buFont typeface="Arial" panose="020B0604020202020204" pitchFamily="34" charset="0"/>
              <a:buChar char="•"/>
            </a:pPr>
            <a:r>
              <a:rPr lang="en-US" sz="1600" dirty="0">
                <a:solidFill>
                  <a:srgbClr val="000000"/>
                </a:solidFill>
              </a:rPr>
              <a:t>Top users who clicked on malicious URLs</a:t>
            </a:r>
          </a:p>
          <a:p>
            <a:pPr marL="742950" lvl="1" indent="-285750">
              <a:buFont typeface="Arial" panose="020B0604020202020204" pitchFamily="34" charset="0"/>
              <a:buChar char="•"/>
            </a:pPr>
            <a:r>
              <a:rPr lang="en-US" sz="1600" dirty="0">
                <a:solidFill>
                  <a:srgbClr val="000000"/>
                </a:solidFill>
              </a:rPr>
              <a:t>The top malicious URLs clicked by end users</a:t>
            </a:r>
          </a:p>
          <a:p>
            <a:pPr marL="742950" lvl="1" indent="-285750">
              <a:buFont typeface="Arial" panose="020B0604020202020204" pitchFamily="34" charset="0"/>
              <a:buChar char="•"/>
            </a:pPr>
            <a:r>
              <a:rPr lang="en-US" sz="1600" dirty="0">
                <a:solidFill>
                  <a:srgbClr val="000000"/>
                </a:solidFill>
              </a:rPr>
              <a:t>Date and time, rewrite reason, and action taken on the URLs</a:t>
            </a:r>
          </a:p>
          <a:p>
            <a:pPr lvl="1"/>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Data security for sensitive content in outgoing emails - </a:t>
            </a:r>
            <a:r>
              <a:rPr lang="en-US" sz="1600" dirty="0">
                <a:solidFill>
                  <a:srgbClr val="000000"/>
                </a:solidFill>
              </a:rPr>
              <a:t>Confidential outbound messages that match one of the more than 100 expert policies included with ESA are automatically protected.</a:t>
            </a:r>
          </a:p>
        </p:txBody>
      </p:sp>
    </p:spTree>
    <p:extLst>
      <p:ext uri="{BB962C8B-B14F-4D97-AF65-F5344CB8AC3E}">
        <p14:creationId xmlns:p14="http://schemas.microsoft.com/office/powerpoint/2010/main" val="2010472849"/>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Next-Generation Intrusion Prevention System (NGIPS)</a:t>
            </a:r>
          </a:p>
        </p:txBody>
      </p:sp>
      <p:sp>
        <p:nvSpPr>
          <p:cNvPr id="2" name="TextBox 1"/>
          <p:cNvSpPr txBox="1"/>
          <p:nvPr/>
        </p:nvSpPr>
        <p:spPr>
          <a:xfrm>
            <a:off x="277420" y="751832"/>
            <a:ext cx="8866580" cy="3046988"/>
          </a:xfrm>
          <a:prstGeom prst="rect">
            <a:avLst/>
          </a:prstGeom>
          <a:noFill/>
        </p:spPr>
        <p:txBody>
          <a:bodyPr wrap="square" rtlCol="0">
            <a:spAutoFit/>
          </a:bodyPr>
          <a:lstStyle/>
          <a:p>
            <a:r>
              <a:rPr lang="en-US" sz="1600" dirty="0">
                <a:solidFill>
                  <a:srgbClr val="000000"/>
                </a:solidFill>
              </a:rPr>
              <a:t>A system that passively monitors and analyzes network traffic for potential network intrusion attacks and logs the intrusion attack data for security analysis is known as an intrusion detection system (IDS). A system that provides IDS functions and also automatically blocks intrusion attacks is known as an intrusion prevention system (IPS).</a:t>
            </a:r>
          </a:p>
          <a:p>
            <a:endParaRPr lang="en-US" sz="1600" dirty="0">
              <a:solidFill>
                <a:srgbClr val="000000"/>
              </a:solidFill>
            </a:endParaRPr>
          </a:p>
          <a:p>
            <a:r>
              <a:rPr lang="en-US" sz="1600" dirty="0">
                <a:solidFill>
                  <a:srgbClr val="000000"/>
                </a:solidFill>
              </a:rPr>
              <a:t>A next-generation IPS (NGIPS) should include IPS functionality as well as the following capabilities:</a:t>
            </a:r>
          </a:p>
          <a:p>
            <a:pPr marL="742950" lvl="1" indent="-285750">
              <a:buFont typeface="Arial" panose="020B0604020202020204" pitchFamily="34" charset="0"/>
              <a:buChar char="•"/>
            </a:pPr>
            <a:r>
              <a:rPr lang="en-US" sz="1600" dirty="0">
                <a:solidFill>
                  <a:srgbClr val="000000"/>
                </a:solidFill>
              </a:rPr>
              <a:t>Real-time contextual awareness</a:t>
            </a:r>
          </a:p>
          <a:p>
            <a:pPr marL="742950" lvl="1" indent="-285750">
              <a:buFont typeface="Arial" panose="020B0604020202020204" pitchFamily="34" charset="0"/>
              <a:buChar char="•"/>
            </a:pPr>
            <a:r>
              <a:rPr lang="en-US" sz="1600" dirty="0">
                <a:solidFill>
                  <a:srgbClr val="000000"/>
                </a:solidFill>
              </a:rPr>
              <a:t>Advanced threat protection</a:t>
            </a:r>
          </a:p>
          <a:p>
            <a:pPr marL="742950" lvl="1" indent="-285750">
              <a:buFont typeface="Arial" panose="020B0604020202020204" pitchFamily="34" charset="0"/>
              <a:buChar char="•"/>
            </a:pPr>
            <a:r>
              <a:rPr lang="en-US" sz="1600" dirty="0">
                <a:solidFill>
                  <a:srgbClr val="000000"/>
                </a:solidFill>
              </a:rPr>
              <a:t>Intelligent security automation</a:t>
            </a:r>
          </a:p>
          <a:p>
            <a:pPr marL="742950" lvl="1" indent="-285750">
              <a:buFont typeface="Arial" panose="020B0604020202020204" pitchFamily="34" charset="0"/>
              <a:buChar char="•"/>
            </a:pPr>
            <a:r>
              <a:rPr lang="en-US" sz="1600" dirty="0">
                <a:solidFill>
                  <a:srgbClr val="000000"/>
                </a:solidFill>
              </a:rPr>
              <a:t>Unparalleled performance and scalability</a:t>
            </a:r>
          </a:p>
          <a:p>
            <a:pPr marL="742950" lvl="1" indent="-285750">
              <a:buFont typeface="Arial" panose="020B0604020202020204" pitchFamily="34" charset="0"/>
              <a:buChar char="•"/>
            </a:pPr>
            <a:r>
              <a:rPr lang="en-US" sz="1600" dirty="0">
                <a:solidFill>
                  <a:srgbClr val="000000"/>
                </a:solidFill>
              </a:rPr>
              <a:t>Application visibility and control (AVC) and URL filtering</a:t>
            </a:r>
          </a:p>
        </p:txBody>
      </p:sp>
    </p:spTree>
    <p:extLst>
      <p:ext uri="{BB962C8B-B14F-4D97-AF65-F5344CB8AC3E}">
        <p14:creationId xmlns:p14="http://schemas.microsoft.com/office/powerpoint/2010/main" val="383804190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Next-Generation Intrusion Prevention System (Cont.)</a:t>
            </a:r>
          </a:p>
        </p:txBody>
      </p:sp>
      <p:sp>
        <p:nvSpPr>
          <p:cNvPr id="2" name="TextBox 1"/>
          <p:cNvSpPr txBox="1"/>
          <p:nvPr/>
        </p:nvSpPr>
        <p:spPr>
          <a:xfrm>
            <a:off x="212942" y="610318"/>
            <a:ext cx="8802104" cy="830997"/>
          </a:xfrm>
          <a:prstGeom prst="rect">
            <a:avLst/>
          </a:prstGeom>
          <a:noFill/>
        </p:spPr>
        <p:txBody>
          <a:bodyPr wrap="square" rtlCol="0">
            <a:spAutoFit/>
          </a:bodyPr>
          <a:lstStyle/>
          <a:p>
            <a:r>
              <a:rPr lang="en-US" sz="1600" dirty="0">
                <a:solidFill>
                  <a:srgbClr val="000000"/>
                </a:solidFill>
              </a:rPr>
              <a:t>With the acquisition of Sourcefire in 2013, Cisco added the Firepower NGIPS to its portfolio.</a:t>
            </a:r>
          </a:p>
          <a:p>
            <a:r>
              <a:rPr lang="en-US" sz="1600" dirty="0">
                <a:solidFill>
                  <a:srgbClr val="000000"/>
                </a:solidFill>
              </a:rPr>
              <a:t>Following are some of the most important capabilities included with the Cisco Firepower NGIPS:</a:t>
            </a:r>
          </a:p>
        </p:txBody>
      </p:sp>
      <p:graphicFrame>
        <p:nvGraphicFramePr>
          <p:cNvPr id="4" name="Table 3"/>
          <p:cNvGraphicFramePr>
            <a:graphicFrameLocks noGrp="1"/>
          </p:cNvGraphicFramePr>
          <p:nvPr>
            <p:extLst>
              <p:ext uri="{D42A27DB-BD31-4B8C-83A1-F6EECF244321}">
                <p14:modId xmlns:p14="http://schemas.microsoft.com/office/powerpoint/2010/main" val="1063394327"/>
              </p:ext>
            </p:extLst>
          </p:nvPr>
        </p:nvGraphicFramePr>
        <p:xfrm>
          <a:off x="977030" y="1441315"/>
          <a:ext cx="7415408" cy="2939964"/>
        </p:xfrm>
        <a:graphic>
          <a:graphicData uri="http://schemas.openxmlformats.org/drawingml/2006/table">
            <a:tbl>
              <a:tblPr firstRow="1" bandRow="1">
                <a:tableStyleId>{5C22544A-7EE6-4342-B048-85BDC9FD1C3A}</a:tableStyleId>
              </a:tblPr>
              <a:tblGrid>
                <a:gridCol w="3707704">
                  <a:extLst>
                    <a:ext uri="{9D8B030D-6E8A-4147-A177-3AD203B41FA5}">
                      <a16:colId xmlns:a16="http://schemas.microsoft.com/office/drawing/2014/main" val="2158485331"/>
                    </a:ext>
                  </a:extLst>
                </a:gridCol>
                <a:gridCol w="3707704">
                  <a:extLst>
                    <a:ext uri="{9D8B030D-6E8A-4147-A177-3AD203B41FA5}">
                      <a16:colId xmlns:a16="http://schemas.microsoft.com/office/drawing/2014/main" val="1760832312"/>
                    </a:ext>
                  </a:extLst>
                </a:gridCol>
              </a:tblGrid>
              <a:tr h="345972">
                <a:tc>
                  <a:txBody>
                    <a:bodyPr/>
                    <a:lstStyle/>
                    <a:p>
                      <a:pPr algn="ctr"/>
                      <a:r>
                        <a:rPr lang="en-US" sz="1600" dirty="0"/>
                        <a:t>Features</a:t>
                      </a:r>
                    </a:p>
                  </a:txBody>
                  <a:tcPr/>
                </a:tc>
                <a:tc>
                  <a:txBody>
                    <a:bodyPr/>
                    <a:lstStyle/>
                    <a:p>
                      <a:pPr algn="ctr"/>
                      <a:r>
                        <a:rPr lang="en-US" sz="1600" dirty="0"/>
                        <a:t>Advanced</a:t>
                      </a:r>
                      <a:r>
                        <a:rPr lang="en-US" sz="1600" baseline="0" dirty="0"/>
                        <a:t> Features</a:t>
                      </a:r>
                      <a:endParaRPr lang="en-US" sz="1600" dirty="0"/>
                    </a:p>
                  </a:txBody>
                  <a:tcPr/>
                </a:tc>
                <a:extLst>
                  <a:ext uri="{0D108BD9-81ED-4DB2-BD59-A6C34878D82A}">
                    <a16:rowId xmlns:a16="http://schemas.microsoft.com/office/drawing/2014/main" val="3131853738"/>
                  </a:ext>
                </a:extLst>
              </a:tr>
              <a:tr h="345972">
                <a:tc>
                  <a:txBody>
                    <a:bodyPr/>
                    <a:lstStyle/>
                    <a:p>
                      <a:r>
                        <a:rPr lang="en-US" sz="1400" b="1" i="0" u="none" strike="noStrike" kern="1200" baseline="0" dirty="0">
                          <a:solidFill>
                            <a:schemeClr val="dk1"/>
                          </a:solidFill>
                          <a:latin typeface="+mn-lt"/>
                          <a:ea typeface="+mn-ea"/>
                          <a:cs typeface="+mn-cs"/>
                        </a:rPr>
                        <a:t>Real-time contextual awareness</a:t>
                      </a:r>
                      <a:endParaRPr lang="en-US" dirty="0"/>
                    </a:p>
                  </a:txBody>
                  <a:tcPr/>
                </a:tc>
                <a:tc>
                  <a:txBody>
                    <a:bodyPr/>
                    <a:lstStyle/>
                    <a:p>
                      <a:r>
                        <a:rPr lang="en-US" sz="1400" b="1" i="0" u="none" strike="noStrike" kern="1200" baseline="0" dirty="0">
                          <a:solidFill>
                            <a:schemeClr val="dk1"/>
                          </a:solidFill>
                          <a:latin typeface="+mn-lt"/>
                          <a:ea typeface="+mn-ea"/>
                          <a:cs typeface="+mn-cs"/>
                        </a:rPr>
                        <a:t>Centralized management</a:t>
                      </a:r>
                      <a:endParaRPr lang="en-US" dirty="0"/>
                    </a:p>
                  </a:txBody>
                  <a:tcPr/>
                </a:tc>
                <a:extLst>
                  <a:ext uri="{0D108BD9-81ED-4DB2-BD59-A6C34878D82A}">
                    <a16:rowId xmlns:a16="http://schemas.microsoft.com/office/drawing/2014/main" val="1313463308"/>
                  </a:ext>
                </a:extLst>
              </a:tr>
              <a:tr h="483413">
                <a:tc>
                  <a:txBody>
                    <a:bodyPr/>
                    <a:lstStyle/>
                    <a:p>
                      <a:r>
                        <a:rPr lang="en-US" sz="1400" b="1" i="0" u="none" strike="noStrike" kern="1200" baseline="0" dirty="0">
                          <a:solidFill>
                            <a:schemeClr val="dk1"/>
                          </a:solidFill>
                          <a:latin typeface="+mn-lt"/>
                          <a:ea typeface="+mn-ea"/>
                          <a:cs typeface="+mn-cs"/>
                        </a:rPr>
                        <a:t>Advanced threat protection and remediation</a:t>
                      </a:r>
                      <a:endParaRPr lang="en-US" dirty="0"/>
                    </a:p>
                  </a:txBody>
                  <a:tcPr/>
                </a:tc>
                <a:tc>
                  <a:txBody>
                    <a:bodyPr/>
                    <a:lstStyle/>
                    <a:p>
                      <a:r>
                        <a:rPr lang="en-US" sz="1400" b="1" i="0" u="none" strike="noStrike" kern="1200" baseline="0" dirty="0">
                          <a:solidFill>
                            <a:schemeClr val="dk1"/>
                          </a:solidFill>
                          <a:latin typeface="+mn-lt"/>
                          <a:ea typeface="+mn-ea"/>
                          <a:cs typeface="+mn-cs"/>
                        </a:rPr>
                        <a:t>Global threat intelligence from the Cisco Talos</a:t>
                      </a:r>
                      <a:endParaRPr lang="en-US" dirty="0"/>
                    </a:p>
                  </a:txBody>
                  <a:tcPr/>
                </a:tc>
                <a:extLst>
                  <a:ext uri="{0D108BD9-81ED-4DB2-BD59-A6C34878D82A}">
                    <a16:rowId xmlns:a16="http://schemas.microsoft.com/office/drawing/2014/main" val="644195981"/>
                  </a:ext>
                </a:extLst>
              </a:tr>
              <a:tr h="345972">
                <a:tc>
                  <a:txBody>
                    <a:bodyPr/>
                    <a:lstStyle/>
                    <a:p>
                      <a:r>
                        <a:rPr lang="en-US" sz="1400" b="1" i="0" u="none" strike="noStrike" kern="1200" baseline="0" dirty="0">
                          <a:solidFill>
                            <a:schemeClr val="dk1"/>
                          </a:solidFill>
                          <a:latin typeface="+mn-lt"/>
                          <a:ea typeface="+mn-ea"/>
                          <a:cs typeface="+mn-cs"/>
                        </a:rPr>
                        <a:t>Intelligent security automation</a:t>
                      </a:r>
                      <a:endParaRPr lang="en-US" dirty="0"/>
                    </a:p>
                  </a:txBody>
                  <a:tcPr/>
                </a:tc>
                <a:tc>
                  <a:txBody>
                    <a:bodyPr/>
                    <a:lstStyle/>
                    <a:p>
                      <a:r>
                        <a:rPr lang="en-US" sz="1400" b="1" i="0" u="none" strike="noStrike" kern="1200" baseline="0" dirty="0">
                          <a:solidFill>
                            <a:schemeClr val="dk1"/>
                          </a:solidFill>
                          <a:latin typeface="+mn-lt"/>
                          <a:ea typeface="+mn-ea"/>
                          <a:cs typeface="+mn-cs"/>
                        </a:rPr>
                        <a:t>Snort IPS detection engine</a:t>
                      </a:r>
                      <a:endParaRPr lang="en-US" dirty="0"/>
                    </a:p>
                  </a:txBody>
                  <a:tcPr/>
                </a:tc>
                <a:extLst>
                  <a:ext uri="{0D108BD9-81ED-4DB2-BD59-A6C34878D82A}">
                    <a16:rowId xmlns:a16="http://schemas.microsoft.com/office/drawing/2014/main" val="3494104495"/>
                  </a:ext>
                </a:extLst>
              </a:tr>
              <a:tr h="345972">
                <a:tc>
                  <a:txBody>
                    <a:bodyPr/>
                    <a:lstStyle/>
                    <a:p>
                      <a:r>
                        <a:rPr lang="en-US" sz="1400" b="1" i="0" u="none" strike="noStrike" kern="1200" baseline="0" dirty="0">
                          <a:solidFill>
                            <a:schemeClr val="dk1"/>
                          </a:solidFill>
                          <a:latin typeface="+mn-lt"/>
                          <a:ea typeface="+mn-ea"/>
                          <a:cs typeface="+mn-cs"/>
                        </a:rPr>
                        <a:t>Unparalleled performance and scalability</a:t>
                      </a:r>
                      <a:endParaRPr lang="en-US" dirty="0"/>
                    </a:p>
                  </a:txBody>
                  <a:tcPr/>
                </a:tc>
                <a:tc>
                  <a:txBody>
                    <a:bodyPr/>
                    <a:lstStyle/>
                    <a:p>
                      <a:r>
                        <a:rPr lang="en-US" sz="1400" b="1" i="0" u="none" strike="noStrike" kern="1200" baseline="0" dirty="0">
                          <a:solidFill>
                            <a:schemeClr val="dk1"/>
                          </a:solidFill>
                          <a:latin typeface="+mn-lt"/>
                          <a:ea typeface="+mn-ea"/>
                          <a:cs typeface="+mn-cs"/>
                        </a:rPr>
                        <a:t>High availability and clustering</a:t>
                      </a:r>
                      <a:endParaRPr lang="en-US" dirty="0"/>
                    </a:p>
                  </a:txBody>
                  <a:tcPr/>
                </a:tc>
                <a:extLst>
                  <a:ext uri="{0D108BD9-81ED-4DB2-BD59-A6C34878D82A}">
                    <a16:rowId xmlns:a16="http://schemas.microsoft.com/office/drawing/2014/main" val="3859702101"/>
                  </a:ext>
                </a:extLst>
              </a:tr>
              <a:tr h="345972">
                <a:tc>
                  <a:txBody>
                    <a:bodyPr/>
                    <a:lstStyle/>
                    <a:p>
                      <a:r>
                        <a:rPr lang="en-US" sz="1400" b="1" i="0" u="none" strike="noStrike" kern="1200" baseline="0" dirty="0">
                          <a:solidFill>
                            <a:schemeClr val="dk1"/>
                          </a:solidFill>
                          <a:latin typeface="+mn-lt"/>
                          <a:ea typeface="+mn-ea"/>
                          <a:cs typeface="+mn-cs"/>
                        </a:rPr>
                        <a:t>AVC</a:t>
                      </a:r>
                      <a:endParaRPr lang="en-US" dirty="0"/>
                    </a:p>
                  </a:txBody>
                  <a:tcPr/>
                </a:tc>
                <a:tc>
                  <a:txBody>
                    <a:bodyPr/>
                    <a:lstStyle/>
                    <a:p>
                      <a:r>
                        <a:rPr lang="en-US" sz="1400" b="1" i="0" u="none" strike="noStrike" kern="1200" baseline="0" dirty="0">
                          <a:solidFill>
                            <a:schemeClr val="dk1"/>
                          </a:solidFill>
                          <a:latin typeface="+mn-lt"/>
                          <a:ea typeface="+mn-ea"/>
                          <a:cs typeface="+mn-cs"/>
                        </a:rPr>
                        <a:t>Third-party and open-source ecosystem</a:t>
                      </a:r>
                      <a:endParaRPr lang="en-US" dirty="0"/>
                    </a:p>
                  </a:txBody>
                  <a:tcPr/>
                </a:tc>
                <a:extLst>
                  <a:ext uri="{0D108BD9-81ED-4DB2-BD59-A6C34878D82A}">
                    <a16:rowId xmlns:a16="http://schemas.microsoft.com/office/drawing/2014/main" val="3135274307"/>
                  </a:ext>
                </a:extLst>
              </a:tr>
              <a:tr h="691944">
                <a:tc>
                  <a:txBody>
                    <a:bodyPr/>
                    <a:lstStyle/>
                    <a:p>
                      <a:r>
                        <a:rPr lang="en-US" sz="1400" b="1" i="0" u="none" strike="noStrike" kern="1200" baseline="0" dirty="0">
                          <a:solidFill>
                            <a:schemeClr val="dk1"/>
                          </a:solidFill>
                          <a:latin typeface="+mn-lt"/>
                          <a:ea typeface="+mn-ea"/>
                          <a:cs typeface="+mn-cs"/>
                        </a:rPr>
                        <a:t>URL filtering</a:t>
                      </a:r>
                      <a:endParaRPr lang="en-US" dirty="0"/>
                    </a:p>
                  </a:txBody>
                  <a:tcPr/>
                </a:tc>
                <a:tc>
                  <a:txBody>
                    <a:bodyPr/>
                    <a:lstStyle/>
                    <a:p>
                      <a:r>
                        <a:rPr lang="en-US" sz="1400" b="1" i="0" u="none" strike="noStrike" kern="1200" baseline="0" dirty="0">
                          <a:solidFill>
                            <a:schemeClr val="dk1"/>
                          </a:solidFill>
                          <a:latin typeface="+mn-lt"/>
                          <a:ea typeface="+mn-ea"/>
                          <a:cs typeface="+mn-cs"/>
                        </a:rPr>
                        <a:t>Integration with Cisco ISE: Quarantine, Unquarantine, Shutdown</a:t>
                      </a:r>
                      <a:endParaRPr lang="en-US" dirty="0"/>
                    </a:p>
                  </a:txBody>
                  <a:tcPr/>
                </a:tc>
                <a:extLst>
                  <a:ext uri="{0D108BD9-81ED-4DB2-BD59-A6C34878D82A}">
                    <a16:rowId xmlns:a16="http://schemas.microsoft.com/office/drawing/2014/main" val="1313274258"/>
                  </a:ext>
                </a:extLst>
              </a:tr>
            </a:tbl>
          </a:graphicData>
        </a:graphic>
      </p:graphicFrame>
    </p:spTree>
    <p:extLst>
      <p:ext uri="{BB962C8B-B14F-4D97-AF65-F5344CB8AC3E}">
        <p14:creationId xmlns:p14="http://schemas.microsoft.com/office/powerpoint/2010/main" val="367886285"/>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Next-Generation Firewall (NGFW)</a:t>
            </a:r>
          </a:p>
        </p:txBody>
      </p:sp>
      <p:sp>
        <p:nvSpPr>
          <p:cNvPr id="2" name="TextBox 1"/>
          <p:cNvSpPr txBox="1"/>
          <p:nvPr/>
        </p:nvSpPr>
        <p:spPr>
          <a:xfrm>
            <a:off x="248675" y="762718"/>
            <a:ext cx="8766371" cy="2800767"/>
          </a:xfrm>
          <a:prstGeom prst="rect">
            <a:avLst/>
          </a:prstGeom>
          <a:noFill/>
        </p:spPr>
        <p:txBody>
          <a:bodyPr wrap="square" rtlCol="0">
            <a:spAutoFit/>
          </a:bodyPr>
          <a:lstStyle/>
          <a:p>
            <a:r>
              <a:rPr lang="en-US" sz="1600" dirty="0">
                <a:solidFill>
                  <a:srgbClr val="000000"/>
                </a:solidFill>
              </a:rPr>
              <a:t>A firewall is a network security device that monitors incoming and outgoing network traffic and allows or blocks traffic by performing simple packet filtering and stateful inspection based on ports and protocols. </a:t>
            </a:r>
          </a:p>
          <a:p>
            <a:endParaRPr lang="en-US" sz="1600" dirty="0">
              <a:solidFill>
                <a:srgbClr val="000000"/>
              </a:solidFill>
            </a:endParaRPr>
          </a:p>
          <a:p>
            <a:r>
              <a:rPr lang="en-US" sz="1600" dirty="0">
                <a:solidFill>
                  <a:srgbClr val="000000"/>
                </a:solidFill>
              </a:rPr>
              <a:t>A next-generation firewall (NGFW) can block threats such as advanced malware and application-layer attacks. A NGFW firewall must include:</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Standard firewall capabilities such as stateful inspection</a:t>
            </a:r>
          </a:p>
          <a:p>
            <a:pPr marL="285750" indent="-285750">
              <a:buFont typeface="Arial" panose="020B0604020202020204" pitchFamily="34" charset="0"/>
              <a:buChar char="•"/>
            </a:pPr>
            <a:r>
              <a:rPr lang="en-US" sz="1600" dirty="0">
                <a:solidFill>
                  <a:srgbClr val="000000"/>
                </a:solidFill>
              </a:rPr>
              <a:t>An integrated IPS</a:t>
            </a:r>
          </a:p>
          <a:p>
            <a:pPr marL="285750" indent="-285750">
              <a:buFont typeface="Arial" panose="020B0604020202020204" pitchFamily="34" charset="0"/>
              <a:buChar char="•"/>
            </a:pPr>
            <a:r>
              <a:rPr lang="en-US" sz="1600" dirty="0">
                <a:solidFill>
                  <a:srgbClr val="000000"/>
                </a:solidFill>
              </a:rPr>
              <a:t>Application-level inspection (to block malicious or risky apps)</a:t>
            </a:r>
          </a:p>
          <a:p>
            <a:pPr marL="285750" indent="-285750">
              <a:buFont typeface="Arial" panose="020B0604020202020204" pitchFamily="34" charset="0"/>
              <a:buChar char="•"/>
            </a:pPr>
            <a:r>
              <a:rPr lang="en-US" sz="1600" dirty="0">
                <a:solidFill>
                  <a:srgbClr val="000000"/>
                </a:solidFill>
              </a:rPr>
              <a:t>The ability to leverage external security intelligence to address evolving security threats</a:t>
            </a:r>
          </a:p>
        </p:txBody>
      </p:sp>
    </p:spTree>
    <p:extLst>
      <p:ext uri="{BB962C8B-B14F-4D97-AF65-F5344CB8AC3E}">
        <p14:creationId xmlns:p14="http://schemas.microsoft.com/office/powerpoint/2010/main" val="1592536052"/>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NGFW: Management Options</a:t>
            </a:r>
          </a:p>
        </p:txBody>
      </p:sp>
      <p:sp>
        <p:nvSpPr>
          <p:cNvPr id="2" name="TextBox 1"/>
          <p:cNvSpPr txBox="1"/>
          <p:nvPr/>
        </p:nvSpPr>
        <p:spPr>
          <a:xfrm>
            <a:off x="248675" y="708289"/>
            <a:ext cx="8766371" cy="3539430"/>
          </a:xfrm>
          <a:prstGeom prst="rect">
            <a:avLst/>
          </a:prstGeom>
          <a:noFill/>
        </p:spPr>
        <p:txBody>
          <a:bodyPr wrap="square" rtlCol="0">
            <a:spAutoFit/>
          </a:bodyPr>
          <a:lstStyle/>
          <a:p>
            <a:r>
              <a:rPr lang="en-US" sz="1600" dirty="0">
                <a:solidFill>
                  <a:srgbClr val="000000"/>
                </a:solidFill>
              </a:rPr>
              <a:t>The following management options are available for NGFWs: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For FTD or Firepower Services software:</a:t>
            </a:r>
          </a:p>
          <a:p>
            <a:pPr marL="742950" lvl="1" indent="-285750">
              <a:buFont typeface="Arial" panose="020B0604020202020204" pitchFamily="34" charset="0"/>
              <a:buChar char="•"/>
            </a:pPr>
            <a:r>
              <a:rPr lang="en-US" sz="1600" dirty="0">
                <a:solidFill>
                  <a:srgbClr val="000000"/>
                </a:solidFill>
              </a:rPr>
              <a:t>Firepower Management Center (FMC)</a:t>
            </a:r>
          </a:p>
          <a:p>
            <a:pPr marL="742950" lvl="1" indent="-285750">
              <a:buFont typeface="Arial" panose="020B0604020202020204" pitchFamily="34" charset="0"/>
              <a:buChar char="•"/>
            </a:pPr>
            <a:r>
              <a:rPr lang="en-US" sz="1600" dirty="0">
                <a:solidFill>
                  <a:srgbClr val="000000"/>
                </a:solidFill>
              </a:rPr>
              <a:t>Firepower Device Manager (FDM) for small appliances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For ASA software:</a:t>
            </a:r>
          </a:p>
          <a:p>
            <a:pPr marL="742950" lvl="1" indent="-285750">
              <a:buFont typeface="Arial" panose="020B0604020202020204" pitchFamily="34" charset="0"/>
              <a:buChar char="•"/>
            </a:pPr>
            <a:r>
              <a:rPr lang="en-US" sz="1600" dirty="0">
                <a:solidFill>
                  <a:srgbClr val="000000"/>
                </a:solidFill>
              </a:rPr>
              <a:t>The command-line interface (CLI)</a:t>
            </a:r>
          </a:p>
          <a:p>
            <a:pPr marL="742950" lvl="1" indent="-285750">
              <a:buFont typeface="Arial" panose="020B0604020202020204" pitchFamily="34" charset="0"/>
              <a:buChar char="•"/>
            </a:pPr>
            <a:r>
              <a:rPr lang="en-US" sz="1600" dirty="0">
                <a:solidFill>
                  <a:srgbClr val="000000"/>
                </a:solidFill>
              </a:rPr>
              <a:t>Cisco Security Manager (CSM)</a:t>
            </a:r>
          </a:p>
          <a:p>
            <a:pPr marL="742950" lvl="1" indent="-285750">
              <a:buFont typeface="Arial" panose="020B0604020202020204" pitchFamily="34" charset="0"/>
              <a:buChar char="•"/>
            </a:pPr>
            <a:r>
              <a:rPr lang="en-US" sz="1600" dirty="0">
                <a:solidFill>
                  <a:srgbClr val="000000"/>
                </a:solidFill>
              </a:rPr>
              <a:t>Adaptive Security Device Manager (ASDM)</a:t>
            </a:r>
          </a:p>
          <a:p>
            <a:pPr marL="742950" lvl="1" indent="-285750">
              <a:buFont typeface="Arial" panose="020B0604020202020204" pitchFamily="34" charset="0"/>
              <a:buChar char="•"/>
            </a:pPr>
            <a:r>
              <a:rPr lang="en-US" sz="1600" dirty="0">
                <a:solidFill>
                  <a:srgbClr val="000000"/>
                </a:solidFill>
              </a:rPr>
              <a:t>Cisco Defense Orchestrator</a:t>
            </a:r>
          </a:p>
          <a:p>
            <a:endParaRPr lang="en-US" sz="1600" dirty="0">
              <a:solidFill>
                <a:srgbClr val="000000"/>
              </a:solidFill>
            </a:endParaRPr>
          </a:p>
          <a:p>
            <a:r>
              <a:rPr lang="en-US" sz="1600" dirty="0">
                <a:solidFill>
                  <a:srgbClr val="000000"/>
                </a:solidFill>
              </a:rPr>
              <a:t>FTD or Firepower Services software CLI configuration is not supported. CLI is only available for initial setup and troubleshooting purposes.</a:t>
            </a:r>
          </a:p>
        </p:txBody>
      </p:sp>
    </p:spTree>
    <p:extLst>
      <p:ext uri="{BB962C8B-B14F-4D97-AF65-F5344CB8AC3E}">
        <p14:creationId xmlns:p14="http://schemas.microsoft.com/office/powerpoint/2010/main" val="1171737125"/>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Firepower Management Center (FMC)</a:t>
            </a:r>
          </a:p>
        </p:txBody>
      </p:sp>
      <p:sp>
        <p:nvSpPr>
          <p:cNvPr id="2" name="TextBox 1"/>
          <p:cNvSpPr txBox="1"/>
          <p:nvPr/>
        </p:nvSpPr>
        <p:spPr>
          <a:xfrm>
            <a:off x="164685" y="828033"/>
            <a:ext cx="8979315" cy="2800767"/>
          </a:xfrm>
          <a:prstGeom prst="rect">
            <a:avLst/>
          </a:prstGeom>
          <a:noFill/>
        </p:spPr>
        <p:txBody>
          <a:bodyPr wrap="square" rtlCol="0">
            <a:spAutoFit/>
          </a:bodyPr>
          <a:lstStyle/>
          <a:p>
            <a:r>
              <a:rPr lang="en-US" sz="1600" dirty="0">
                <a:solidFill>
                  <a:srgbClr val="000000"/>
                </a:solidFill>
              </a:rPr>
              <a:t>The Cisco FMC is a centralized management platform that aggregates and correlates threat</a:t>
            </a:r>
          </a:p>
          <a:p>
            <a:r>
              <a:rPr lang="en-US" sz="1600" dirty="0">
                <a:solidFill>
                  <a:srgbClr val="000000"/>
                </a:solidFill>
              </a:rPr>
              <a:t>events, contextual information, and network device performance data.</a:t>
            </a:r>
          </a:p>
          <a:p>
            <a:endParaRPr lang="en-US" sz="1600" dirty="0">
              <a:solidFill>
                <a:srgbClr val="000000"/>
              </a:solidFill>
            </a:endParaRPr>
          </a:p>
          <a:p>
            <a:r>
              <a:rPr lang="en-US" sz="1600" dirty="0">
                <a:solidFill>
                  <a:srgbClr val="000000"/>
                </a:solidFill>
              </a:rPr>
              <a:t>The FMC performs event and policy management for the following Firepower security</a:t>
            </a:r>
          </a:p>
          <a:p>
            <a:r>
              <a:rPr lang="en-US" sz="1600" dirty="0">
                <a:solidFill>
                  <a:srgbClr val="000000"/>
                </a:solidFill>
              </a:rPr>
              <a:t>solutions: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Cisco Firepower NGFW and NGFWv</a:t>
            </a:r>
          </a:p>
          <a:p>
            <a:pPr marL="285750" indent="-285750">
              <a:buFont typeface="Arial" panose="020B0604020202020204" pitchFamily="34" charset="0"/>
              <a:buChar char="•"/>
            </a:pPr>
            <a:r>
              <a:rPr lang="en-US" sz="1600" dirty="0">
                <a:solidFill>
                  <a:srgbClr val="000000"/>
                </a:solidFill>
              </a:rPr>
              <a:t>Cisco Firepower NGIPS and NGIPSv</a:t>
            </a:r>
          </a:p>
          <a:p>
            <a:pPr marL="285750" indent="-285750">
              <a:buFont typeface="Arial" panose="020B0604020202020204" pitchFamily="34" charset="0"/>
              <a:buChar char="•"/>
            </a:pPr>
            <a:r>
              <a:rPr lang="en-US" sz="1600" dirty="0">
                <a:solidFill>
                  <a:srgbClr val="000000"/>
                </a:solidFill>
              </a:rPr>
              <a:t>Cisco Firepower Threat Defense for ISR</a:t>
            </a:r>
          </a:p>
          <a:p>
            <a:pPr marL="285750" indent="-285750">
              <a:buFont typeface="Arial" panose="020B0604020202020204" pitchFamily="34" charset="0"/>
              <a:buChar char="•"/>
            </a:pPr>
            <a:r>
              <a:rPr lang="en-US" sz="1600" dirty="0">
                <a:solidFill>
                  <a:srgbClr val="000000"/>
                </a:solidFill>
              </a:rPr>
              <a:t>Cisco ASA with Firepower Services</a:t>
            </a:r>
          </a:p>
          <a:p>
            <a:pPr marL="285750" indent="-285750">
              <a:buFont typeface="Arial" panose="020B0604020202020204" pitchFamily="34" charset="0"/>
              <a:buChar char="•"/>
            </a:pPr>
            <a:r>
              <a:rPr lang="en-US" sz="1600" dirty="0">
                <a:solidFill>
                  <a:srgbClr val="000000"/>
                </a:solidFill>
              </a:rPr>
              <a:t>Cisco Advanced Malware Protection (AMP)</a:t>
            </a:r>
          </a:p>
        </p:txBody>
      </p:sp>
    </p:spTree>
    <p:extLst>
      <p:ext uri="{BB962C8B-B14F-4D97-AF65-F5344CB8AC3E}">
        <p14:creationId xmlns:p14="http://schemas.microsoft.com/office/powerpoint/2010/main" val="88443719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Stealthwatch</a:t>
            </a:r>
          </a:p>
        </p:txBody>
      </p:sp>
      <p:sp>
        <p:nvSpPr>
          <p:cNvPr id="2" name="TextBox 1"/>
          <p:cNvSpPr txBox="1"/>
          <p:nvPr/>
        </p:nvSpPr>
        <p:spPr>
          <a:xfrm>
            <a:off x="281836" y="817146"/>
            <a:ext cx="8580328" cy="2308324"/>
          </a:xfrm>
          <a:prstGeom prst="rect">
            <a:avLst/>
          </a:prstGeom>
          <a:noFill/>
        </p:spPr>
        <p:txBody>
          <a:bodyPr wrap="square" rtlCol="0">
            <a:spAutoFit/>
          </a:bodyPr>
          <a:lstStyle/>
          <a:p>
            <a:r>
              <a:rPr lang="en-US" sz="1600" dirty="0">
                <a:solidFill>
                  <a:srgbClr val="000000"/>
                </a:solidFill>
              </a:rPr>
              <a:t>Cisco Stealthwatch is a collector and aggregator of network telemetry data that performs network security analysis and monitoring to automatically detect threats that manage to infiltrate a network as well as the ones that originate from within a network.</a:t>
            </a:r>
          </a:p>
          <a:p>
            <a:endParaRPr lang="en-US" sz="1600" dirty="0">
              <a:solidFill>
                <a:srgbClr val="000000"/>
              </a:solidFill>
            </a:endParaRPr>
          </a:p>
          <a:p>
            <a:r>
              <a:rPr lang="en-US" sz="1600" dirty="0">
                <a:solidFill>
                  <a:srgbClr val="000000"/>
                </a:solidFill>
              </a:rPr>
              <a:t>There are currently two offerings available for Stealthwatch:</a:t>
            </a:r>
          </a:p>
          <a:p>
            <a:endParaRPr lang="en-US" sz="1600" dirty="0">
              <a:solidFill>
                <a:srgbClr val="000000"/>
              </a:solidFill>
            </a:endParaRPr>
          </a:p>
          <a:p>
            <a:pPr marL="742950" lvl="1" indent="-285750">
              <a:buFont typeface="Arial" panose="020B0604020202020204" pitchFamily="34" charset="0"/>
              <a:buChar char="•"/>
            </a:pPr>
            <a:r>
              <a:rPr lang="en-US" sz="1600" dirty="0">
                <a:solidFill>
                  <a:srgbClr val="000000"/>
                </a:solidFill>
              </a:rPr>
              <a:t>Stealthwatch Enterprise</a:t>
            </a:r>
          </a:p>
          <a:p>
            <a:pPr marL="742950" lvl="1" indent="-285750">
              <a:buFont typeface="Arial" panose="020B0604020202020204" pitchFamily="34" charset="0"/>
              <a:buChar char="•"/>
            </a:pPr>
            <a:endParaRPr lang="en-US" sz="1600" dirty="0">
              <a:solidFill>
                <a:srgbClr val="000000"/>
              </a:solidFill>
            </a:endParaRPr>
          </a:p>
          <a:p>
            <a:pPr marL="742950" lvl="1" indent="-285750">
              <a:buFont typeface="Arial" panose="020B0604020202020204" pitchFamily="34" charset="0"/>
              <a:buChar char="•"/>
            </a:pPr>
            <a:r>
              <a:rPr lang="en-US" sz="1600" dirty="0">
                <a:solidFill>
                  <a:srgbClr val="000000"/>
                </a:solidFill>
              </a:rPr>
              <a:t>Stealthwatch Cloud</a:t>
            </a:r>
          </a:p>
        </p:txBody>
      </p:sp>
    </p:spTree>
    <p:extLst>
      <p:ext uri="{BB962C8B-B14F-4D97-AF65-F5344CB8AC3E}">
        <p14:creationId xmlns:p14="http://schemas.microsoft.com/office/powerpoint/2010/main" val="348410889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Stealthwatch Enterprise</a:t>
            </a:r>
          </a:p>
        </p:txBody>
      </p:sp>
      <p:sp>
        <p:nvSpPr>
          <p:cNvPr id="2" name="TextBox 1"/>
          <p:cNvSpPr txBox="1"/>
          <p:nvPr/>
        </p:nvSpPr>
        <p:spPr>
          <a:xfrm>
            <a:off x="275574" y="610318"/>
            <a:ext cx="8580328" cy="4031873"/>
          </a:xfrm>
          <a:prstGeom prst="rect">
            <a:avLst/>
          </a:prstGeom>
          <a:noFill/>
        </p:spPr>
        <p:txBody>
          <a:bodyPr wrap="square" rtlCol="0">
            <a:spAutoFit/>
          </a:bodyPr>
          <a:lstStyle/>
          <a:p>
            <a:r>
              <a:rPr lang="en-US" sz="1600" dirty="0">
                <a:solidFill>
                  <a:srgbClr val="000000"/>
                </a:solidFill>
              </a:rPr>
              <a:t>Stealthwatch Enterprise provides real-time visibility into activities occurring within the network.</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At the core of Stealthwatch Enterprise are the Flow Rate License, the Flow Collector, Management Console, and Flow Sensor. Optional but recommended components include the following:</a:t>
            </a:r>
          </a:p>
          <a:p>
            <a:pPr marL="742950" lvl="1" indent="-285750">
              <a:buFont typeface="Arial" panose="020B0604020202020204" pitchFamily="34" charset="0"/>
              <a:buChar char="•"/>
            </a:pPr>
            <a:r>
              <a:rPr lang="en-US" sz="1600" dirty="0">
                <a:solidFill>
                  <a:srgbClr val="000000"/>
                </a:solidFill>
              </a:rPr>
              <a:t>Cisco Stealthwatch Threat Intelligence</a:t>
            </a:r>
          </a:p>
          <a:p>
            <a:pPr marL="742950" lvl="1" indent="-285750">
              <a:buFont typeface="Arial" panose="020B0604020202020204" pitchFamily="34" charset="0"/>
              <a:buChar char="•"/>
            </a:pPr>
            <a:r>
              <a:rPr lang="en-US" sz="1600" dirty="0">
                <a:solidFill>
                  <a:srgbClr val="000000"/>
                </a:solidFill>
              </a:rPr>
              <a:t>Cisco Stealthwatch Endpoint</a:t>
            </a:r>
          </a:p>
          <a:p>
            <a:pPr marL="742950" lvl="1" indent="-285750">
              <a:buFont typeface="Arial" panose="020B0604020202020204" pitchFamily="34" charset="0"/>
              <a:buChar char="•"/>
            </a:pPr>
            <a:r>
              <a:rPr lang="en-US" sz="1600" dirty="0">
                <a:solidFill>
                  <a:srgbClr val="000000"/>
                </a:solidFill>
              </a:rPr>
              <a:t>Cisco Stealthwatch Cloud</a:t>
            </a:r>
          </a:p>
          <a:p>
            <a:pPr lvl="1"/>
            <a:endParaRPr lang="en-US" sz="1600" b="1" dirty="0">
              <a:solidFill>
                <a:srgbClr val="000000"/>
              </a:solidFill>
            </a:endParaRPr>
          </a:p>
          <a:p>
            <a:pPr marL="285750" indent="-285750">
              <a:buFont typeface="Arial" panose="020B0604020202020204" pitchFamily="34" charset="0"/>
              <a:buChar char="•"/>
            </a:pPr>
            <a:r>
              <a:rPr lang="en-US" sz="1600" dirty="0">
                <a:solidFill>
                  <a:srgbClr val="000000"/>
                </a:solidFill>
              </a:rPr>
              <a:t>Stealthwatch Enterprise offers the following benefits:</a:t>
            </a:r>
          </a:p>
          <a:p>
            <a:pPr marL="742950" lvl="1" indent="-285750">
              <a:buFont typeface="Arial" panose="020B0604020202020204" pitchFamily="34" charset="0"/>
              <a:buChar char="•"/>
            </a:pPr>
            <a:r>
              <a:rPr lang="en-US" sz="1600" dirty="0">
                <a:solidFill>
                  <a:srgbClr val="000000"/>
                </a:solidFill>
              </a:rPr>
              <a:t>Real-time threat detection</a:t>
            </a:r>
          </a:p>
          <a:p>
            <a:pPr marL="742950" lvl="1" indent="-285750">
              <a:buFont typeface="Arial" panose="020B0604020202020204" pitchFamily="34" charset="0"/>
              <a:buChar char="•"/>
            </a:pPr>
            <a:r>
              <a:rPr lang="en-US" sz="1600" dirty="0">
                <a:solidFill>
                  <a:srgbClr val="000000"/>
                </a:solidFill>
              </a:rPr>
              <a:t>Incident response and forensics</a:t>
            </a:r>
          </a:p>
          <a:p>
            <a:pPr marL="742950" lvl="1" indent="-285750">
              <a:buFont typeface="Arial" panose="020B0604020202020204" pitchFamily="34" charset="0"/>
              <a:buChar char="•"/>
            </a:pPr>
            <a:r>
              <a:rPr lang="en-US" sz="1600" dirty="0">
                <a:solidFill>
                  <a:srgbClr val="000000"/>
                </a:solidFill>
              </a:rPr>
              <a:t>Network segmentation</a:t>
            </a:r>
          </a:p>
          <a:p>
            <a:pPr marL="742950" lvl="1" indent="-285750">
              <a:buFont typeface="Arial" panose="020B0604020202020204" pitchFamily="34" charset="0"/>
              <a:buChar char="•"/>
            </a:pPr>
            <a:r>
              <a:rPr lang="en-US" sz="1600" dirty="0">
                <a:solidFill>
                  <a:srgbClr val="000000"/>
                </a:solidFill>
              </a:rPr>
              <a:t>Network performance and capacity planning</a:t>
            </a:r>
          </a:p>
          <a:p>
            <a:pPr marL="742950" lvl="1" indent="-285750">
              <a:buFont typeface="Arial" panose="020B0604020202020204" pitchFamily="34" charset="0"/>
              <a:buChar char="•"/>
            </a:pPr>
            <a:r>
              <a:rPr lang="en-US" sz="1600" dirty="0">
                <a:solidFill>
                  <a:srgbClr val="000000"/>
                </a:solidFill>
              </a:rPr>
              <a:t>Ability to satisfy regulatory requirements</a:t>
            </a:r>
          </a:p>
        </p:txBody>
      </p:sp>
    </p:spTree>
    <p:extLst>
      <p:ext uri="{BB962C8B-B14F-4D97-AF65-F5344CB8AC3E}">
        <p14:creationId xmlns:p14="http://schemas.microsoft.com/office/powerpoint/2010/main" val="195619583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Stealthwatch Enterprise (Cont.)</a:t>
            </a:r>
          </a:p>
        </p:txBody>
      </p:sp>
      <p:sp>
        <p:nvSpPr>
          <p:cNvPr id="2" name="TextBox 1"/>
          <p:cNvSpPr txBox="1"/>
          <p:nvPr/>
        </p:nvSpPr>
        <p:spPr>
          <a:xfrm>
            <a:off x="139443" y="678924"/>
            <a:ext cx="8736159" cy="3785652"/>
          </a:xfrm>
          <a:prstGeom prst="rect">
            <a:avLst/>
          </a:prstGeom>
          <a:noFill/>
        </p:spPr>
        <p:txBody>
          <a:bodyPr wrap="square" rtlCol="0">
            <a:spAutoFit/>
          </a:bodyPr>
          <a:lstStyle/>
          <a:p>
            <a:r>
              <a:rPr lang="en-US" sz="1600" dirty="0">
                <a:solidFill>
                  <a:srgbClr val="000000"/>
                </a:solidFill>
              </a:rPr>
              <a:t>Stealthwatch Enterprise requires the following components:</a:t>
            </a:r>
          </a:p>
          <a:p>
            <a:endParaRPr lang="en-US" sz="1600" dirty="0">
              <a:solidFill>
                <a:srgbClr val="000000"/>
              </a:solidFill>
            </a:endParaRPr>
          </a:p>
          <a:p>
            <a:pPr marL="742950" lvl="1" indent="-285750">
              <a:buFont typeface="Arial" panose="020B0604020202020204" pitchFamily="34" charset="0"/>
              <a:buChar char="•"/>
            </a:pPr>
            <a:r>
              <a:rPr lang="en-US" sz="1600" b="1" dirty="0">
                <a:solidFill>
                  <a:srgbClr val="000000"/>
                </a:solidFill>
              </a:rPr>
              <a:t>Flow Rate License - </a:t>
            </a:r>
            <a:r>
              <a:rPr lang="en-US" sz="1600" dirty="0">
                <a:solidFill>
                  <a:srgbClr val="000000"/>
                </a:solidFill>
              </a:rPr>
              <a:t>The Flow Rate License is required for the collection, management, and analysis of flow telemetry data and aggregates flows at the Stealthwatch Management Console, as well as to define the volume of flows that can be collected</a:t>
            </a:r>
          </a:p>
          <a:p>
            <a:pPr marL="742950" lvl="1" indent="-285750">
              <a:buFont typeface="Arial" panose="020B0604020202020204" pitchFamily="34" charset="0"/>
              <a:buChar char="•"/>
            </a:pPr>
            <a:r>
              <a:rPr lang="en-US" sz="1600" b="1" dirty="0">
                <a:solidFill>
                  <a:srgbClr val="000000"/>
                </a:solidFill>
              </a:rPr>
              <a:t>Flow Collector - </a:t>
            </a:r>
            <a:r>
              <a:rPr lang="en-US" sz="1600" dirty="0">
                <a:solidFill>
                  <a:srgbClr val="000000"/>
                </a:solidFill>
              </a:rPr>
              <a:t>The Flow Collector collects and analyzes enterprise telemetry data and other types of flow data.</a:t>
            </a:r>
          </a:p>
          <a:p>
            <a:pPr marL="742950" lvl="1" indent="-285750">
              <a:buFont typeface="Arial" panose="020B0604020202020204" pitchFamily="34" charset="0"/>
              <a:buChar char="•"/>
            </a:pPr>
            <a:r>
              <a:rPr lang="en-US" sz="1600" b="1" dirty="0">
                <a:solidFill>
                  <a:srgbClr val="000000"/>
                </a:solidFill>
              </a:rPr>
              <a:t>Stealthwatch Management Console (SMC) -</a:t>
            </a:r>
            <a:r>
              <a:rPr lang="en-US" sz="1600" dirty="0">
                <a:solidFill>
                  <a:srgbClr val="000000"/>
                </a:solidFill>
              </a:rPr>
              <a:t> The SMC is the control center that aggregates, organizes, and presents analysis from up to 25 Flow Collectors, Cisco ISE, and other sources.</a:t>
            </a:r>
          </a:p>
          <a:p>
            <a:pPr marL="742950" lvl="1" indent="-285750">
              <a:buFont typeface="Arial" panose="020B0604020202020204" pitchFamily="34" charset="0"/>
              <a:buChar char="•"/>
            </a:pPr>
            <a:endParaRPr lang="en-US" sz="1600" dirty="0">
              <a:solidFill>
                <a:srgbClr val="000000"/>
              </a:solidFill>
            </a:endParaRPr>
          </a:p>
          <a:p>
            <a:r>
              <a:rPr lang="en-US" sz="1600" dirty="0">
                <a:solidFill>
                  <a:srgbClr val="000000"/>
                </a:solidFill>
              </a:rPr>
              <a:t>Optional Stealthwatch Enterprise components include the following:</a:t>
            </a:r>
          </a:p>
          <a:p>
            <a:pPr marL="742950" lvl="1" indent="-285750">
              <a:buFont typeface="Arial" panose="020B0604020202020204" pitchFamily="34" charset="0"/>
              <a:buChar char="•"/>
            </a:pPr>
            <a:r>
              <a:rPr lang="en-US" sz="1600" dirty="0">
                <a:solidFill>
                  <a:srgbClr val="000000"/>
                </a:solidFill>
              </a:rPr>
              <a:t>Flow Sensor</a:t>
            </a:r>
          </a:p>
          <a:p>
            <a:pPr marL="742950" lvl="1" indent="-285750">
              <a:buFont typeface="Arial" panose="020B0604020202020204" pitchFamily="34" charset="0"/>
              <a:buChar char="•"/>
            </a:pPr>
            <a:r>
              <a:rPr lang="en-US" sz="1600" dirty="0">
                <a:solidFill>
                  <a:srgbClr val="000000"/>
                </a:solidFill>
              </a:rPr>
              <a:t>UDP Director</a:t>
            </a:r>
          </a:p>
        </p:txBody>
      </p:sp>
    </p:spTree>
    <p:extLst>
      <p:ext uri="{BB962C8B-B14F-4D97-AF65-F5344CB8AC3E}">
        <p14:creationId xmlns:p14="http://schemas.microsoft.com/office/powerpoint/2010/main" val="269626941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Network Security Design for Threat Defense</a:t>
            </a: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2203929"/>
            <a:ext cx="8277832"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5">
                    <a:lumMod val="40000"/>
                    <a:lumOff val="60000"/>
                  </a:schemeClr>
                </a:solidFill>
              </a:rPr>
              <a:t>Endpoints are extremely vulnerable to security threats, and they can become infected. A solid network security design protects the endpoints from these types of security threats and enforces endpoint network access. </a:t>
            </a:r>
          </a:p>
          <a:p>
            <a:pPr marL="285750" indent="-285750">
              <a:buFont typeface="Arial" panose="020B0604020202020204" pitchFamily="34" charset="0"/>
              <a:buChar char="•"/>
            </a:pPr>
            <a:r>
              <a:rPr lang="en-US" dirty="0">
                <a:solidFill>
                  <a:schemeClr val="accent5">
                    <a:lumMod val="40000"/>
                    <a:lumOff val="60000"/>
                  </a:schemeClr>
                </a:solidFill>
              </a:rPr>
              <a:t>This chapter describes the components of network security design for a campus environment that are used to protect, detect, and remediate security threats and attacks.</a:t>
            </a:r>
            <a:endParaRPr lang="en-US" sz="1600"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2824873573"/>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Stealthwatch Cloud</a:t>
            </a:r>
          </a:p>
        </p:txBody>
      </p:sp>
      <p:sp>
        <p:nvSpPr>
          <p:cNvPr id="2" name="TextBox 1"/>
          <p:cNvSpPr txBox="1"/>
          <p:nvPr/>
        </p:nvSpPr>
        <p:spPr>
          <a:xfrm>
            <a:off x="275574" y="610318"/>
            <a:ext cx="8580328" cy="4031873"/>
          </a:xfrm>
          <a:prstGeom prst="rect">
            <a:avLst/>
          </a:prstGeom>
          <a:noFill/>
        </p:spPr>
        <p:txBody>
          <a:bodyPr wrap="square" rtlCol="0">
            <a:spAutoFit/>
          </a:bodyPr>
          <a:lstStyle/>
          <a:p>
            <a:r>
              <a:rPr lang="en-US" sz="1600" dirty="0">
                <a:solidFill>
                  <a:srgbClr val="000000"/>
                </a:solidFill>
              </a:rPr>
              <a:t>Stealthwatch Cloud provides the visibility and continuous threat detection required to secure the on-premises, hybrid, and multicloud environments.</a:t>
            </a:r>
          </a:p>
          <a:p>
            <a:endParaRPr lang="en-US" sz="1600" dirty="0">
              <a:solidFill>
                <a:srgbClr val="000000"/>
              </a:solidFill>
            </a:endParaRPr>
          </a:p>
          <a:p>
            <a:r>
              <a:rPr lang="en-US" sz="1600" dirty="0">
                <a:solidFill>
                  <a:srgbClr val="000000"/>
                </a:solidFill>
              </a:rPr>
              <a:t>Cisco Stealthwatch Cloud consists of two primary offerings:</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Public Cloud Monitoring -</a:t>
            </a:r>
            <a:r>
              <a:rPr lang="en-US" sz="1600" dirty="0">
                <a:solidFill>
                  <a:srgbClr val="000000"/>
                </a:solidFill>
              </a:rPr>
              <a:t> Cisco Stealthwatch Cloud Public Cloud Monitoring provides visibility and threat detection in AWS, GCP, and Microsoft Azure cloud infrastructures. It is a SaaS-based solution that can be deployed easily and quickly.</a:t>
            </a:r>
          </a:p>
          <a:p>
            <a:endParaRPr lang="en-US" sz="1600" dirty="0">
              <a:solidFill>
                <a:srgbClr val="000000"/>
              </a:solidFill>
            </a:endParaRPr>
          </a:p>
          <a:p>
            <a:pPr marL="285750" indent="-285750">
              <a:buFont typeface="Arial" panose="020B0604020202020204" pitchFamily="34" charset="0"/>
              <a:buChar char="•"/>
            </a:pPr>
            <a:r>
              <a:rPr lang="en-US" sz="1600" b="1" dirty="0">
                <a:solidFill>
                  <a:srgbClr val="000000"/>
                </a:solidFill>
              </a:rPr>
              <a:t>Private Network Monitoring - </a:t>
            </a:r>
            <a:r>
              <a:rPr lang="en-US" sz="1600" dirty="0">
                <a:solidFill>
                  <a:srgbClr val="000000"/>
                </a:solidFill>
              </a:rPr>
              <a:t>Cisco Stealthwatch Cloud Private Network Monitoring provides visibility and threat detection for the on-premises network, delivered from a cloud-based SaaS solution. </a:t>
            </a:r>
          </a:p>
          <a:p>
            <a:pPr marL="285750" indent="-285750">
              <a:buFont typeface="Arial" panose="020B0604020202020204" pitchFamily="34" charset="0"/>
              <a:buChar char="•"/>
            </a:pPr>
            <a:endParaRPr lang="en-US" sz="1600" dirty="0">
              <a:solidFill>
                <a:srgbClr val="000000"/>
              </a:solidFill>
            </a:endParaRPr>
          </a:p>
          <a:p>
            <a:r>
              <a:rPr lang="en-US" sz="1600" dirty="0">
                <a:solidFill>
                  <a:srgbClr val="000000"/>
                </a:solidFill>
              </a:rPr>
              <a:t>Stealthwatch Cloud consumes metadata only. The actual packet payloads are never retained or transferred outside the network.</a:t>
            </a:r>
          </a:p>
          <a:p>
            <a:endParaRPr lang="en-US" sz="1600" dirty="0">
              <a:solidFill>
                <a:srgbClr val="000000"/>
              </a:solidFill>
            </a:endParaRPr>
          </a:p>
        </p:txBody>
      </p:sp>
    </p:spTree>
    <p:extLst>
      <p:ext uri="{BB962C8B-B14F-4D97-AF65-F5344CB8AC3E}">
        <p14:creationId xmlns:p14="http://schemas.microsoft.com/office/powerpoint/2010/main" val="46998335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Identity Services Engine (ISE)</a:t>
            </a:r>
          </a:p>
        </p:txBody>
      </p:sp>
      <p:sp>
        <p:nvSpPr>
          <p:cNvPr id="2" name="TextBox 1"/>
          <p:cNvSpPr txBox="1"/>
          <p:nvPr/>
        </p:nvSpPr>
        <p:spPr>
          <a:xfrm>
            <a:off x="350729" y="610318"/>
            <a:ext cx="8664317" cy="1077218"/>
          </a:xfrm>
          <a:prstGeom prst="rect">
            <a:avLst/>
          </a:prstGeom>
          <a:noFill/>
        </p:spPr>
        <p:txBody>
          <a:bodyPr wrap="square" rtlCol="0">
            <a:spAutoFit/>
          </a:bodyPr>
          <a:lstStyle/>
          <a:p>
            <a:r>
              <a:rPr lang="en-US" sz="1600" dirty="0">
                <a:solidFill>
                  <a:srgbClr val="000000"/>
                </a:solidFill>
              </a:rPr>
              <a:t>Cisco Identity Services Engine (ISE) is a security policy management platform that provides highly secure network access control (NAC) to users and devices across wired, wireless, and VPN connections.</a:t>
            </a:r>
          </a:p>
          <a:p>
            <a:r>
              <a:rPr lang="en-US" sz="1600" dirty="0">
                <a:solidFill>
                  <a:srgbClr val="000000"/>
                </a:solidFill>
              </a:rPr>
              <a:t>Some of the most important features ISE include the following:</a:t>
            </a:r>
          </a:p>
        </p:txBody>
      </p:sp>
      <p:graphicFrame>
        <p:nvGraphicFramePr>
          <p:cNvPr id="4" name="Table 3"/>
          <p:cNvGraphicFramePr>
            <a:graphicFrameLocks noGrp="1"/>
          </p:cNvGraphicFramePr>
          <p:nvPr>
            <p:extLst>
              <p:ext uri="{D42A27DB-BD31-4B8C-83A1-F6EECF244321}">
                <p14:modId xmlns:p14="http://schemas.microsoft.com/office/powerpoint/2010/main" val="4115995241"/>
              </p:ext>
            </p:extLst>
          </p:nvPr>
        </p:nvGraphicFramePr>
        <p:xfrm>
          <a:off x="350729" y="1687536"/>
          <a:ext cx="8497062" cy="2768600"/>
        </p:xfrm>
        <a:graphic>
          <a:graphicData uri="http://schemas.openxmlformats.org/drawingml/2006/table">
            <a:tbl>
              <a:tblPr firstRow="1" bandRow="1">
                <a:tableStyleId>{5C22544A-7EE6-4342-B048-85BDC9FD1C3A}</a:tableStyleId>
              </a:tblPr>
              <a:tblGrid>
                <a:gridCol w="4209554">
                  <a:extLst>
                    <a:ext uri="{9D8B030D-6E8A-4147-A177-3AD203B41FA5}">
                      <a16:colId xmlns:a16="http://schemas.microsoft.com/office/drawing/2014/main" val="4181455624"/>
                    </a:ext>
                  </a:extLst>
                </a:gridCol>
                <a:gridCol w="4287508">
                  <a:extLst>
                    <a:ext uri="{9D8B030D-6E8A-4147-A177-3AD203B41FA5}">
                      <a16:colId xmlns:a16="http://schemas.microsoft.com/office/drawing/2014/main" val="1423714539"/>
                    </a:ext>
                  </a:extLst>
                </a:gridCol>
              </a:tblGrid>
              <a:tr h="370840">
                <a:tc gridSpan="2">
                  <a:txBody>
                    <a:bodyPr/>
                    <a:lstStyle/>
                    <a:p>
                      <a:pPr algn="ctr"/>
                      <a:r>
                        <a:rPr lang="en-US" sz="1600" dirty="0"/>
                        <a:t>ISE Features</a:t>
                      </a:r>
                    </a:p>
                  </a:txBody>
                  <a:tcPr/>
                </a:tc>
                <a:tc hMerge="1">
                  <a:txBody>
                    <a:bodyPr/>
                    <a:lstStyle/>
                    <a:p>
                      <a:endParaRPr lang="en-US" dirty="0"/>
                    </a:p>
                  </a:txBody>
                  <a:tcPr/>
                </a:tc>
                <a:extLst>
                  <a:ext uri="{0D108BD9-81ED-4DB2-BD59-A6C34878D82A}">
                    <a16:rowId xmlns:a16="http://schemas.microsoft.com/office/drawing/2014/main" val="2454865130"/>
                  </a:ext>
                </a:extLst>
              </a:tr>
              <a:tr h="233887">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Streamlined network visibility</a:t>
                      </a:r>
                    </a:p>
                  </a:txBody>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Streamlined device onboarding</a:t>
                      </a:r>
                    </a:p>
                  </a:txBody>
                  <a:tcPr/>
                </a:tc>
                <a:extLst>
                  <a:ext uri="{0D108BD9-81ED-4DB2-BD59-A6C34878D82A}">
                    <a16:rowId xmlns:a16="http://schemas.microsoft.com/office/drawing/2014/main" val="4142694107"/>
                  </a:ext>
                </a:extLst>
              </a:tr>
              <a:tr h="370840">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Cisco Digital Network Architecture (DNA) Center integration</a:t>
                      </a: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b="0" dirty="0">
                          <a:solidFill>
                            <a:srgbClr val="000000"/>
                          </a:solidFill>
                        </a:rPr>
                        <a:t>Internal certificate authority</a:t>
                      </a:r>
                    </a:p>
                  </a:txBody>
                  <a:tcPr/>
                </a:tc>
                <a:extLst>
                  <a:ext uri="{0D108BD9-81ED-4DB2-BD59-A6C34878D82A}">
                    <a16:rowId xmlns:a16="http://schemas.microsoft.com/office/drawing/2014/main" val="1367134540"/>
                  </a:ext>
                </a:extLst>
              </a:tr>
              <a:tr h="370840">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Centralized secure network access control</a:t>
                      </a:r>
                    </a:p>
                  </a:txBody>
                  <a:tcPr/>
                </a:tc>
                <a:tc>
                  <a:txBody>
                    <a:bodyPr/>
                    <a:lstStyle/>
                    <a:p>
                      <a:r>
                        <a:rPr lang="en-US" sz="1600" b="0" i="0" u="none" strike="noStrike" kern="1200" baseline="0" dirty="0">
                          <a:solidFill>
                            <a:srgbClr val="000000"/>
                          </a:solidFill>
                          <a:latin typeface="+mn-lt"/>
                          <a:ea typeface="+mn-ea"/>
                          <a:cs typeface="+mn-cs"/>
                        </a:rPr>
                        <a:t>Device profiling:</a:t>
                      </a:r>
                      <a:endParaRPr lang="en-US" sz="1600" b="0" dirty="0">
                        <a:solidFill>
                          <a:srgbClr val="000000"/>
                        </a:solidFill>
                      </a:endParaRPr>
                    </a:p>
                  </a:txBody>
                  <a:tcPr/>
                </a:tc>
                <a:extLst>
                  <a:ext uri="{0D108BD9-81ED-4DB2-BD59-A6C34878D82A}">
                    <a16:rowId xmlns:a16="http://schemas.microsoft.com/office/drawing/2014/main" val="3021293324"/>
                  </a:ext>
                </a:extLst>
              </a:tr>
              <a:tr h="370840">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Centralized device access control</a:t>
                      </a:r>
                    </a:p>
                  </a:txBody>
                  <a:tcPr/>
                </a:tc>
                <a:tc>
                  <a:txBody>
                    <a:bodyPr/>
                    <a:lstStyle/>
                    <a:p>
                      <a:r>
                        <a:rPr lang="en-US" sz="1600" b="0" i="0" u="none" strike="noStrike" kern="1200" baseline="0" dirty="0">
                          <a:solidFill>
                            <a:srgbClr val="000000"/>
                          </a:solidFill>
                          <a:latin typeface="+mn-lt"/>
                          <a:ea typeface="+mn-ea"/>
                          <a:cs typeface="+mn-cs"/>
                        </a:rPr>
                        <a:t>Endpoint posture service</a:t>
                      </a:r>
                      <a:endParaRPr lang="en-US" sz="1600" b="0" dirty="0">
                        <a:solidFill>
                          <a:srgbClr val="000000"/>
                        </a:solidFill>
                      </a:endParaRPr>
                    </a:p>
                  </a:txBody>
                  <a:tcPr/>
                </a:tc>
                <a:extLst>
                  <a:ext uri="{0D108BD9-81ED-4DB2-BD59-A6C34878D82A}">
                    <a16:rowId xmlns:a16="http://schemas.microsoft.com/office/drawing/2014/main" val="1920393826"/>
                  </a:ext>
                </a:extLst>
              </a:tr>
              <a:tr h="370840">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Cisco TrustSec</a:t>
                      </a:r>
                    </a:p>
                  </a:txBody>
                  <a:tcPr/>
                </a:tc>
                <a:tc>
                  <a:txBody>
                    <a:bodyPr/>
                    <a:lstStyle/>
                    <a:p>
                      <a:r>
                        <a:rPr lang="en-US" sz="1600" b="0" i="0" u="none" strike="noStrike" kern="1200" baseline="0" dirty="0">
                          <a:solidFill>
                            <a:srgbClr val="000000"/>
                          </a:solidFill>
                          <a:latin typeface="+mn-lt"/>
                          <a:ea typeface="+mn-ea"/>
                          <a:cs typeface="+mn-cs"/>
                        </a:rPr>
                        <a:t>Active Directory support</a:t>
                      </a:r>
                      <a:endParaRPr lang="en-US" sz="1600" b="0" dirty="0">
                        <a:solidFill>
                          <a:srgbClr val="000000"/>
                        </a:solidFill>
                      </a:endParaRPr>
                    </a:p>
                  </a:txBody>
                  <a:tcPr/>
                </a:tc>
                <a:extLst>
                  <a:ext uri="{0D108BD9-81ED-4DB2-BD59-A6C34878D82A}">
                    <a16:rowId xmlns:a16="http://schemas.microsoft.com/office/drawing/2014/main" val="3797899554"/>
                  </a:ext>
                </a:extLst>
              </a:tr>
              <a:tr h="370840">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pitchFamily="34" charset="-128"/>
                          <a:cs typeface="+mn-cs"/>
                        </a:rPr>
                        <a:t>Guest lifecycle management</a:t>
                      </a:r>
                    </a:p>
                  </a:txBody>
                  <a:tcPr/>
                </a:tc>
                <a:tc>
                  <a:txBody>
                    <a:bodyPr/>
                    <a:lstStyle/>
                    <a:p>
                      <a:r>
                        <a:rPr lang="pt-BR" sz="1600" b="0" i="0" u="none" strike="noStrike" kern="1200" baseline="0" dirty="0">
                          <a:solidFill>
                            <a:srgbClr val="000000"/>
                          </a:solidFill>
                          <a:latin typeface="+mn-lt"/>
                          <a:ea typeface="+mn-ea"/>
                          <a:cs typeface="+mn-cs"/>
                        </a:rPr>
                        <a:t>Cisco Platform Exchange Grid (pxGrid)</a:t>
                      </a:r>
                      <a:endParaRPr lang="en-US" sz="1600" b="0" dirty="0">
                        <a:solidFill>
                          <a:srgbClr val="000000"/>
                        </a:solidFill>
                      </a:endParaRPr>
                    </a:p>
                  </a:txBody>
                  <a:tcPr/>
                </a:tc>
                <a:extLst>
                  <a:ext uri="{0D108BD9-81ED-4DB2-BD59-A6C34878D82A}">
                    <a16:rowId xmlns:a16="http://schemas.microsoft.com/office/drawing/2014/main" val="232096350"/>
                  </a:ext>
                </a:extLst>
              </a:tr>
            </a:tbl>
          </a:graphicData>
        </a:graphic>
      </p:graphicFrame>
    </p:spTree>
    <p:extLst>
      <p:ext uri="{BB962C8B-B14F-4D97-AF65-F5344CB8AC3E}">
        <p14:creationId xmlns:p14="http://schemas.microsoft.com/office/powerpoint/2010/main" val="627065624"/>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Identity Services Engine (ISE) Example</a:t>
            </a:r>
          </a:p>
        </p:txBody>
      </p:sp>
      <p:sp>
        <p:nvSpPr>
          <p:cNvPr id="2" name="TextBox 1"/>
          <p:cNvSpPr txBox="1"/>
          <p:nvPr/>
        </p:nvSpPr>
        <p:spPr>
          <a:xfrm>
            <a:off x="350729" y="610318"/>
            <a:ext cx="8664317" cy="584775"/>
          </a:xfrm>
          <a:prstGeom prst="rect">
            <a:avLst/>
          </a:prstGeom>
          <a:noFill/>
        </p:spPr>
        <p:txBody>
          <a:bodyPr wrap="square" rtlCol="0">
            <a:spAutoFit/>
          </a:bodyPr>
          <a:lstStyle/>
          <a:p>
            <a:r>
              <a:rPr lang="en-US" sz="1600" dirty="0">
                <a:solidFill>
                  <a:srgbClr val="000000"/>
                </a:solidFill>
              </a:rPr>
              <a:t>Example 25-1 shows the type of contextual information Cisco ISE can share with devices integrated with it through pxGrid.</a:t>
            </a:r>
          </a:p>
        </p:txBody>
      </p:sp>
      <p:sp>
        <p:nvSpPr>
          <p:cNvPr id="4" name="TextBox 3">
            <a:extLst>
              <a:ext uri="{FF2B5EF4-FFF2-40B4-BE49-F238E27FC236}">
                <a16:creationId xmlns:a16="http://schemas.microsoft.com/office/drawing/2014/main" id="{0FBE6C09-2FF1-CD41-B8D8-67DAE2A01CC7}"/>
              </a:ext>
            </a:extLst>
          </p:cNvPr>
          <p:cNvSpPr txBox="1"/>
          <p:nvPr/>
        </p:nvSpPr>
        <p:spPr>
          <a:xfrm>
            <a:off x="1461133" y="1285291"/>
            <a:ext cx="6443507" cy="461665"/>
          </a:xfrm>
          <a:prstGeom prst="rect">
            <a:avLst/>
          </a:prstGeom>
          <a:noFill/>
        </p:spPr>
        <p:txBody>
          <a:bodyPr wrap="square" rtlCol="0">
            <a:spAutoFit/>
          </a:bodyPr>
          <a:lstStyle/>
          <a:p>
            <a:r>
              <a:rPr lang="en-US" sz="1200" b="1" dirty="0">
                <a:solidFill>
                  <a:srgbClr val="000000"/>
                </a:solidFill>
              </a:rPr>
              <a:t>Example 25-1 </a:t>
            </a:r>
            <a:r>
              <a:rPr lang="en-US" sz="1200" i="1" dirty="0">
                <a:solidFill>
                  <a:srgbClr val="000000"/>
                </a:solidFill>
              </a:rPr>
              <a:t>Contextual Information from Cisco ISE Session Directory</a:t>
            </a:r>
            <a:endParaRPr lang="en-US" sz="1200" dirty="0">
              <a:solidFill>
                <a:srgbClr val="000000"/>
              </a:solidFill>
            </a:endParaRPr>
          </a:p>
          <a:p>
            <a:endParaRPr lang="en-US" sz="1200" dirty="0"/>
          </a:p>
        </p:txBody>
      </p:sp>
      <p:pic>
        <p:nvPicPr>
          <p:cNvPr id="8" name="Picture 7"/>
          <p:cNvPicPr>
            <a:picLocks noChangeAspect="1"/>
          </p:cNvPicPr>
          <p:nvPr/>
        </p:nvPicPr>
        <p:blipFill>
          <a:blip r:embed="rId2"/>
          <a:stretch>
            <a:fillRect/>
          </a:stretch>
        </p:blipFill>
        <p:spPr>
          <a:xfrm>
            <a:off x="1567141" y="1746956"/>
            <a:ext cx="3004859" cy="2633472"/>
          </a:xfrm>
          <a:prstGeom prst="rect">
            <a:avLst/>
          </a:prstGeom>
        </p:spPr>
      </p:pic>
      <p:pic>
        <p:nvPicPr>
          <p:cNvPr id="9" name="Picture 8"/>
          <p:cNvPicPr>
            <a:picLocks noChangeAspect="1"/>
          </p:cNvPicPr>
          <p:nvPr/>
        </p:nvPicPr>
        <p:blipFill>
          <a:blip r:embed="rId3"/>
          <a:stretch>
            <a:fillRect/>
          </a:stretch>
        </p:blipFill>
        <p:spPr>
          <a:xfrm>
            <a:off x="5257518" y="1748606"/>
            <a:ext cx="3240150" cy="2631822"/>
          </a:xfrm>
          <a:prstGeom prst="rect">
            <a:avLst/>
          </a:prstGeom>
        </p:spPr>
      </p:pic>
    </p:spTree>
    <p:extLst>
      <p:ext uri="{BB962C8B-B14F-4D97-AF65-F5344CB8AC3E}">
        <p14:creationId xmlns:p14="http://schemas.microsoft.com/office/powerpoint/2010/main" val="381267870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4"/>
            <a:ext cx="8495967" cy="1351755"/>
          </a:xfrm>
        </p:spPr>
        <p:txBody>
          <a:bodyPr/>
          <a:lstStyle/>
          <a:p>
            <a:r>
              <a:rPr lang="en-US" dirty="0">
                <a:solidFill>
                  <a:schemeClr val="accent5">
                    <a:lumMod val="40000"/>
                    <a:lumOff val="60000"/>
                  </a:schemeClr>
                </a:solidFill>
              </a:rPr>
              <a:t>Network Access Control (NAC)</a:t>
            </a:r>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466975"/>
            <a:ext cx="8277832" cy="830997"/>
          </a:xfrm>
          <a:prstGeom prst="rect">
            <a:avLst/>
          </a:prstGeom>
          <a:noFill/>
        </p:spPr>
        <p:txBody>
          <a:bodyPr wrap="square" rtlCol="0">
            <a:spAutoFit/>
          </a:bodyPr>
          <a:lstStyle/>
          <a:p>
            <a:r>
              <a:rPr lang="en-US" sz="1600" dirty="0">
                <a:solidFill>
                  <a:schemeClr val="accent5">
                    <a:lumMod val="40000"/>
                    <a:lumOff val="60000"/>
                  </a:schemeClr>
                </a:solidFill>
              </a:rPr>
              <a:t>This section describes multiple network access control (NAC) technologies, such as 802.1x, MAC Authentication Bypass (MAB), and Web Authentication (WebAuth), as well as nextgeneration NAC technologies such as TrustSec and MACsec.</a:t>
            </a:r>
          </a:p>
        </p:txBody>
      </p:sp>
    </p:spTree>
    <p:custDataLst>
      <p:tags r:id="rId1"/>
    </p:custDataLst>
    <p:extLst>
      <p:ext uri="{BB962C8B-B14F-4D97-AF65-F5344CB8AC3E}">
        <p14:creationId xmlns:p14="http://schemas.microsoft.com/office/powerpoint/2010/main" val="288608237"/>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802.1x</a:t>
            </a:r>
          </a:p>
        </p:txBody>
      </p:sp>
      <p:sp>
        <p:nvSpPr>
          <p:cNvPr id="2" name="Content Placeholder 1"/>
          <p:cNvSpPr>
            <a:spLocks noGrp="1"/>
          </p:cNvSpPr>
          <p:nvPr>
            <p:ph idx="1"/>
          </p:nvPr>
        </p:nvSpPr>
        <p:spPr>
          <a:xfrm>
            <a:off x="84221" y="771637"/>
            <a:ext cx="9059779" cy="3600225"/>
          </a:xfrm>
        </p:spPr>
        <p:txBody>
          <a:bodyPr/>
          <a:lstStyle/>
          <a:p>
            <a:pPr marL="0" indent="0">
              <a:buNone/>
            </a:pPr>
            <a:r>
              <a:rPr lang="en-US" sz="1600" b="1" dirty="0"/>
              <a:t>IEEE 802.1x </a:t>
            </a:r>
            <a:r>
              <a:rPr lang="en-US" sz="1600" dirty="0"/>
              <a:t>(referred to as Dot1x) is a standard for port-based network access control (PNAC) that provides an authentication mechanism for local area networks (LANs) and wireless local area networks (WLANs).</a:t>
            </a:r>
          </a:p>
          <a:p>
            <a:pPr marL="0" indent="0">
              <a:buNone/>
            </a:pPr>
            <a:r>
              <a:rPr lang="en-US" sz="1600" dirty="0"/>
              <a:t>802.1x comprises the following components:</a:t>
            </a:r>
          </a:p>
          <a:p>
            <a:pPr>
              <a:buFont typeface="Arial" panose="020B0604020202020204" pitchFamily="34" charset="0"/>
              <a:buChar char="•"/>
            </a:pPr>
            <a:r>
              <a:rPr lang="en-US" sz="1600" b="1" dirty="0"/>
              <a:t>Extensible Authentication Protocol (EAP) - </a:t>
            </a:r>
            <a:r>
              <a:rPr lang="en-US" sz="1600" dirty="0"/>
              <a:t>This message format and framework defined by RFC provides an encapsulated transport for authentication parameters.</a:t>
            </a:r>
          </a:p>
          <a:p>
            <a:pPr>
              <a:buFont typeface="Arial" panose="020B0604020202020204" pitchFamily="34" charset="0"/>
              <a:buChar char="•"/>
            </a:pPr>
            <a:r>
              <a:rPr lang="en-US" sz="1600" b="1" dirty="0"/>
              <a:t>EAP method (also referred to as EAP type) - </a:t>
            </a:r>
            <a:r>
              <a:rPr lang="en-US" sz="1600" dirty="0"/>
              <a:t>Different authentication methods can be used with EAP.</a:t>
            </a:r>
          </a:p>
          <a:p>
            <a:pPr>
              <a:buFont typeface="Arial" panose="020B0604020202020204" pitchFamily="34" charset="0"/>
              <a:buChar char="•"/>
            </a:pPr>
            <a:r>
              <a:rPr lang="en-US" sz="1600" b="1" dirty="0"/>
              <a:t>EAP over LAN (EAPoL) - </a:t>
            </a:r>
            <a:r>
              <a:rPr lang="en-US" sz="1600" dirty="0"/>
              <a:t>This Layer 2 encapsulation protocol is defined by 802.1x for the transport of EAP messages over IEEE 802 wired and wireless networks.</a:t>
            </a:r>
          </a:p>
          <a:p>
            <a:pPr>
              <a:buFont typeface="Arial" panose="020B0604020202020204" pitchFamily="34" charset="0"/>
              <a:buChar char="•"/>
            </a:pPr>
            <a:r>
              <a:rPr lang="en-US" sz="1600" b="1" dirty="0"/>
              <a:t>RADIUS protocol - </a:t>
            </a:r>
            <a:r>
              <a:rPr lang="en-US" sz="1600" dirty="0"/>
              <a:t>This is the AAA protocol used by EAP.</a:t>
            </a:r>
          </a:p>
          <a:p>
            <a:pPr marL="0" indent="0">
              <a:buNone/>
            </a:pPr>
            <a:endParaRPr lang="en-US" sz="1600" dirty="0"/>
          </a:p>
        </p:txBody>
      </p:sp>
    </p:spTree>
    <p:extLst>
      <p:ext uri="{BB962C8B-B14F-4D97-AF65-F5344CB8AC3E}">
        <p14:creationId xmlns:p14="http://schemas.microsoft.com/office/powerpoint/2010/main" val="1624070050"/>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536549"/>
          </a:xfrm>
        </p:spPr>
        <p:txBody>
          <a:bodyPr/>
          <a:lstStyle/>
          <a:p>
            <a:r>
              <a:rPr lang="en-US" sz="1600" dirty="0"/>
              <a:t>Network Access Control (NAC)</a:t>
            </a:r>
            <a:br>
              <a:rPr lang="en-US" dirty="0"/>
            </a:br>
            <a:r>
              <a:rPr lang="en-US" dirty="0"/>
              <a:t>802.1x Roles</a:t>
            </a:r>
          </a:p>
        </p:txBody>
      </p:sp>
      <p:sp>
        <p:nvSpPr>
          <p:cNvPr id="2" name="Content Placeholder 1"/>
          <p:cNvSpPr>
            <a:spLocks noGrp="1"/>
          </p:cNvSpPr>
          <p:nvPr>
            <p:ph idx="1"/>
          </p:nvPr>
        </p:nvSpPr>
        <p:spPr>
          <a:xfrm>
            <a:off x="84221" y="536549"/>
            <a:ext cx="9059779" cy="2206651"/>
          </a:xfrm>
        </p:spPr>
        <p:txBody>
          <a:bodyPr/>
          <a:lstStyle/>
          <a:p>
            <a:pPr marL="0" indent="0">
              <a:buNone/>
            </a:pPr>
            <a:r>
              <a:rPr lang="en-US" sz="1600" dirty="0"/>
              <a:t>802.1x network devices have the following roles:</a:t>
            </a:r>
          </a:p>
          <a:p>
            <a:pPr>
              <a:buFont typeface="Arial" panose="020B0604020202020204" pitchFamily="34" charset="0"/>
              <a:buChar char="•"/>
            </a:pPr>
            <a:r>
              <a:rPr lang="en-US" sz="1600" b="1" dirty="0"/>
              <a:t>Supplicant - </a:t>
            </a:r>
            <a:r>
              <a:rPr lang="en-US" sz="1600" dirty="0"/>
              <a:t>Software on the endpoint communicates and provides identity credentials through EAPoL with the authenticator.</a:t>
            </a:r>
            <a:endParaRPr lang="en-US" sz="1600" b="1" dirty="0"/>
          </a:p>
          <a:p>
            <a:pPr>
              <a:buFont typeface="Arial" panose="020B0604020202020204" pitchFamily="34" charset="0"/>
              <a:buChar char="•"/>
            </a:pPr>
            <a:r>
              <a:rPr lang="en-US" sz="1600" b="1" dirty="0"/>
              <a:t>Authenticator - </a:t>
            </a:r>
            <a:r>
              <a:rPr lang="en-US" sz="1600" dirty="0"/>
              <a:t>A network access device (NAD) such as a switch or wireless LAN controller (WLC) controls access to the network based on the authentication status of the user or endpoint.</a:t>
            </a:r>
            <a:endParaRPr lang="en-US" sz="1600" b="1" dirty="0"/>
          </a:p>
          <a:p>
            <a:pPr>
              <a:buFont typeface="Arial" panose="020B0604020202020204" pitchFamily="34" charset="0"/>
              <a:buChar char="•"/>
            </a:pPr>
            <a:r>
              <a:rPr lang="en-US" sz="1600" b="1" dirty="0"/>
              <a:t>Authentication server - </a:t>
            </a:r>
            <a:r>
              <a:rPr lang="en-US" sz="1600" dirty="0"/>
              <a:t>RADIUS server performs authentication of the client.</a:t>
            </a:r>
          </a:p>
        </p:txBody>
      </p:sp>
      <p:sp>
        <p:nvSpPr>
          <p:cNvPr id="5" name="TextBox 4"/>
          <p:cNvSpPr txBox="1"/>
          <p:nvPr/>
        </p:nvSpPr>
        <p:spPr>
          <a:xfrm>
            <a:off x="5328352" y="3542880"/>
            <a:ext cx="2780335" cy="553998"/>
          </a:xfrm>
          <a:prstGeom prst="rect">
            <a:avLst/>
          </a:prstGeom>
          <a:noFill/>
        </p:spPr>
        <p:txBody>
          <a:bodyPr wrap="square" rtlCol="0">
            <a:spAutoFit/>
          </a:bodyPr>
          <a:lstStyle/>
          <a:p>
            <a:r>
              <a:rPr lang="en-US" sz="1500" b="1" dirty="0">
                <a:solidFill>
                  <a:srgbClr val="000000"/>
                </a:solidFill>
              </a:rPr>
              <a:t>Figure 25-6 </a:t>
            </a:r>
            <a:r>
              <a:rPr lang="en-US" sz="1500" i="1" dirty="0">
                <a:solidFill>
                  <a:srgbClr val="000000"/>
                </a:solidFill>
              </a:rPr>
              <a:t>802.1x Roles and Components</a:t>
            </a:r>
            <a:endParaRPr lang="en-US" sz="1500" dirty="0">
              <a:solidFill>
                <a:srgbClr val="000000"/>
              </a:solidFill>
            </a:endParaRPr>
          </a:p>
        </p:txBody>
      </p:sp>
      <p:pic>
        <p:nvPicPr>
          <p:cNvPr id="4" name="Picture 3"/>
          <p:cNvPicPr>
            <a:picLocks noChangeAspect="1"/>
          </p:cNvPicPr>
          <p:nvPr/>
        </p:nvPicPr>
        <p:blipFill>
          <a:blip r:embed="rId2"/>
          <a:stretch>
            <a:fillRect/>
          </a:stretch>
        </p:blipFill>
        <p:spPr>
          <a:xfrm>
            <a:off x="1498834" y="2743200"/>
            <a:ext cx="3829518" cy="2153358"/>
          </a:xfrm>
          <a:prstGeom prst="rect">
            <a:avLst/>
          </a:prstGeom>
        </p:spPr>
      </p:pic>
    </p:spTree>
    <p:extLst>
      <p:ext uri="{BB962C8B-B14F-4D97-AF65-F5344CB8AC3E}">
        <p14:creationId xmlns:p14="http://schemas.microsoft.com/office/powerpoint/2010/main" val="871604148"/>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3575155" cy="661737"/>
          </a:xfrm>
        </p:spPr>
        <p:txBody>
          <a:bodyPr/>
          <a:lstStyle/>
          <a:p>
            <a:r>
              <a:rPr lang="en-US" sz="1600" dirty="0"/>
              <a:t>Network Access Control (NAC)</a:t>
            </a:r>
            <a:br>
              <a:rPr lang="en-US" dirty="0"/>
            </a:br>
            <a:r>
              <a:rPr lang="en-US" dirty="0"/>
              <a:t>802.1x Authentication</a:t>
            </a:r>
          </a:p>
        </p:txBody>
      </p:sp>
      <p:sp>
        <p:nvSpPr>
          <p:cNvPr id="2" name="Content Placeholder 1"/>
          <p:cNvSpPr>
            <a:spLocks noGrp="1"/>
          </p:cNvSpPr>
          <p:nvPr>
            <p:ph idx="1"/>
          </p:nvPr>
        </p:nvSpPr>
        <p:spPr>
          <a:xfrm>
            <a:off x="84221" y="641991"/>
            <a:ext cx="3873182" cy="4019950"/>
          </a:xfrm>
        </p:spPr>
        <p:txBody>
          <a:bodyPr/>
          <a:lstStyle/>
          <a:p>
            <a:pPr marL="0" indent="0">
              <a:buNone/>
            </a:pPr>
            <a:r>
              <a:rPr lang="en-US" sz="1600" dirty="0"/>
              <a:t>The EAP identity exchange and authentication occur between the supplicant and the authentication server.</a:t>
            </a:r>
          </a:p>
          <a:p>
            <a:pPr marL="0" indent="0">
              <a:buNone/>
            </a:pPr>
            <a:r>
              <a:rPr lang="en-US" sz="1600" b="1" dirty="0"/>
              <a:t>Step 1. </a:t>
            </a:r>
            <a:r>
              <a:rPr lang="en-US" sz="1600" dirty="0"/>
              <a:t>When the authenticator notices a port coming up, it starts the authentication process by sending periodic EAP-request/identify frames.</a:t>
            </a:r>
          </a:p>
          <a:p>
            <a:pPr marL="0" indent="0">
              <a:buNone/>
            </a:pPr>
            <a:r>
              <a:rPr lang="en-US" sz="1600" b="1" dirty="0"/>
              <a:t>Step 2. </a:t>
            </a:r>
            <a:r>
              <a:rPr lang="en-US" sz="1600" dirty="0"/>
              <a:t>The authenticator relays EAP messages between the supplicant and the authentication server.</a:t>
            </a:r>
          </a:p>
          <a:p>
            <a:pPr marL="0" indent="0">
              <a:buNone/>
            </a:pPr>
            <a:r>
              <a:rPr lang="en-US" sz="1600" b="1" dirty="0"/>
              <a:t>Step 3. </a:t>
            </a:r>
            <a:r>
              <a:rPr lang="en-US" sz="1600" dirty="0"/>
              <a:t>If authentication is successful, the authentication server returns a RADIUS access-accept message.</a:t>
            </a:r>
          </a:p>
        </p:txBody>
      </p:sp>
      <p:sp>
        <p:nvSpPr>
          <p:cNvPr id="5" name="TextBox 4"/>
          <p:cNvSpPr txBox="1"/>
          <p:nvPr/>
        </p:nvSpPr>
        <p:spPr>
          <a:xfrm>
            <a:off x="3957403" y="4141289"/>
            <a:ext cx="5250910" cy="584775"/>
          </a:xfrm>
          <a:prstGeom prst="rect">
            <a:avLst/>
          </a:prstGeom>
          <a:noFill/>
        </p:spPr>
        <p:txBody>
          <a:bodyPr wrap="square" rtlCol="0">
            <a:spAutoFit/>
          </a:bodyPr>
          <a:lstStyle/>
          <a:p>
            <a:r>
              <a:rPr lang="en-US" sz="1600" b="1" dirty="0">
                <a:solidFill>
                  <a:srgbClr val="000000"/>
                </a:solidFill>
              </a:rPr>
              <a:t>Figure 25-7 </a:t>
            </a:r>
            <a:r>
              <a:rPr lang="en-US" sz="1600" i="1" dirty="0">
                <a:solidFill>
                  <a:srgbClr val="000000"/>
                </a:solidFill>
              </a:rPr>
              <a:t>Successful 802.1x Authentication Process Flow</a:t>
            </a:r>
            <a:endParaRPr lang="en-US" sz="1600" dirty="0">
              <a:solidFill>
                <a:srgbClr val="000000"/>
              </a:solidFill>
            </a:endParaRPr>
          </a:p>
        </p:txBody>
      </p:sp>
      <p:pic>
        <p:nvPicPr>
          <p:cNvPr id="6" name="Picture 5"/>
          <p:cNvPicPr>
            <a:picLocks noChangeAspect="1"/>
          </p:cNvPicPr>
          <p:nvPr/>
        </p:nvPicPr>
        <p:blipFill>
          <a:blip r:embed="rId2"/>
          <a:stretch>
            <a:fillRect/>
          </a:stretch>
        </p:blipFill>
        <p:spPr>
          <a:xfrm>
            <a:off x="3957403" y="215634"/>
            <a:ext cx="5024633" cy="3925655"/>
          </a:xfrm>
          <a:prstGeom prst="rect">
            <a:avLst/>
          </a:prstGeom>
        </p:spPr>
      </p:pic>
    </p:spTree>
    <p:extLst>
      <p:ext uri="{BB962C8B-B14F-4D97-AF65-F5344CB8AC3E}">
        <p14:creationId xmlns:p14="http://schemas.microsoft.com/office/powerpoint/2010/main" val="271598259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EAP Methods </a:t>
            </a:r>
          </a:p>
        </p:txBody>
      </p:sp>
      <p:sp>
        <p:nvSpPr>
          <p:cNvPr id="2" name="Content Placeholder 1"/>
          <p:cNvSpPr>
            <a:spLocks noGrp="1"/>
          </p:cNvSpPr>
          <p:nvPr>
            <p:ph idx="1"/>
          </p:nvPr>
        </p:nvSpPr>
        <p:spPr>
          <a:xfrm>
            <a:off x="84221" y="641992"/>
            <a:ext cx="9059779" cy="4012454"/>
          </a:xfrm>
        </p:spPr>
        <p:txBody>
          <a:bodyPr/>
          <a:lstStyle/>
          <a:p>
            <a:pPr marL="0" indent="0">
              <a:spcBef>
                <a:spcPts val="0"/>
              </a:spcBef>
              <a:spcAft>
                <a:spcPts val="0"/>
              </a:spcAft>
              <a:buNone/>
            </a:pPr>
            <a:r>
              <a:rPr lang="en-US" dirty="0"/>
              <a:t>There are many different EAP authentication methods available, most of them based on Transport Layer Security (TLS). The following are the most commonly used EAP methods, which are described in this section:</a:t>
            </a:r>
          </a:p>
          <a:p>
            <a:pPr marL="0" indent="0">
              <a:spcBef>
                <a:spcPts val="0"/>
              </a:spcBef>
              <a:spcAft>
                <a:spcPts val="0"/>
              </a:spcAft>
              <a:buNone/>
            </a:pPr>
            <a:endParaRPr lang="en-US" sz="800" dirty="0"/>
          </a:p>
          <a:p>
            <a:pPr>
              <a:spcBef>
                <a:spcPts val="0"/>
              </a:spcBef>
              <a:spcAft>
                <a:spcPts val="0"/>
              </a:spcAft>
              <a:buFont typeface="Arial" panose="020B0604020202020204" pitchFamily="34" charset="0"/>
              <a:buChar char="•"/>
            </a:pPr>
            <a:r>
              <a:rPr lang="en-US" dirty="0"/>
              <a:t>EAP challenge-based authentication method</a:t>
            </a:r>
          </a:p>
          <a:p>
            <a:pPr lvl="2">
              <a:spcBef>
                <a:spcPts val="0"/>
              </a:spcBef>
              <a:spcAft>
                <a:spcPts val="0"/>
              </a:spcAft>
              <a:buFont typeface="Arial" panose="020B0604020202020204" pitchFamily="34" charset="0"/>
              <a:buChar char="•"/>
            </a:pPr>
            <a:r>
              <a:rPr lang="en-US" sz="1500" dirty="0"/>
              <a:t>Extensible Authentication Protocol-Message Digest 5 (EAP-MD5)</a:t>
            </a:r>
          </a:p>
          <a:p>
            <a:pPr marL="142875" lvl="1" indent="0">
              <a:spcBef>
                <a:spcPts val="0"/>
              </a:spcBef>
              <a:spcAft>
                <a:spcPts val="0"/>
              </a:spcAft>
              <a:buNone/>
            </a:pPr>
            <a:endParaRPr lang="en-US" sz="800" dirty="0"/>
          </a:p>
          <a:p>
            <a:pPr>
              <a:spcBef>
                <a:spcPts val="0"/>
              </a:spcBef>
              <a:spcAft>
                <a:spcPts val="0"/>
              </a:spcAft>
              <a:buFont typeface="Arial" panose="020B0604020202020204" pitchFamily="34" charset="0"/>
              <a:buChar char="•"/>
            </a:pPr>
            <a:r>
              <a:rPr lang="en-US" dirty="0"/>
              <a:t>EAP TLS authentication method</a:t>
            </a:r>
          </a:p>
          <a:p>
            <a:pPr lvl="2">
              <a:spcBef>
                <a:spcPts val="0"/>
              </a:spcBef>
              <a:spcAft>
                <a:spcPts val="0"/>
              </a:spcAft>
              <a:buFont typeface="Arial" panose="020B0604020202020204" pitchFamily="34" charset="0"/>
              <a:buChar char="•"/>
            </a:pPr>
            <a:r>
              <a:rPr lang="en-US" sz="1500" dirty="0"/>
              <a:t>Extensible Authentication Protocol-Transport Layer Security (EAP-TLS)</a:t>
            </a:r>
          </a:p>
          <a:p>
            <a:pPr marL="142875" lvl="1" indent="0">
              <a:spcBef>
                <a:spcPts val="0"/>
              </a:spcBef>
              <a:spcAft>
                <a:spcPts val="0"/>
              </a:spcAft>
              <a:buNone/>
            </a:pPr>
            <a:endParaRPr lang="en-US" sz="800" dirty="0"/>
          </a:p>
          <a:p>
            <a:pPr>
              <a:spcBef>
                <a:spcPts val="0"/>
              </a:spcBef>
              <a:spcAft>
                <a:spcPts val="0"/>
              </a:spcAft>
              <a:buFont typeface="Arial" panose="020B0604020202020204" pitchFamily="34" charset="0"/>
              <a:buChar char="•"/>
            </a:pPr>
            <a:r>
              <a:rPr lang="en-US" dirty="0"/>
              <a:t>EAP tunneled TLS authentication methods</a:t>
            </a:r>
          </a:p>
          <a:p>
            <a:pPr lvl="2">
              <a:spcBef>
                <a:spcPts val="0"/>
              </a:spcBef>
              <a:spcAft>
                <a:spcPts val="0"/>
              </a:spcAft>
              <a:buFont typeface="Arial" panose="020B0604020202020204" pitchFamily="34" charset="0"/>
              <a:buChar char="•"/>
            </a:pPr>
            <a:r>
              <a:rPr lang="en-US" sz="1300" dirty="0"/>
              <a:t>E</a:t>
            </a:r>
            <a:r>
              <a:rPr lang="en-US" sz="1500" dirty="0"/>
              <a:t>xtensible Authentication Protocol Flexible Authentication via Secure Tunneling (EAP-FAST)</a:t>
            </a:r>
          </a:p>
          <a:p>
            <a:pPr lvl="2">
              <a:spcBef>
                <a:spcPts val="0"/>
              </a:spcBef>
              <a:spcAft>
                <a:spcPts val="0"/>
              </a:spcAft>
              <a:buFont typeface="Arial" panose="020B0604020202020204" pitchFamily="34" charset="0"/>
              <a:buChar char="•"/>
            </a:pPr>
            <a:r>
              <a:rPr lang="en-US" sz="1500" dirty="0"/>
              <a:t>Extensible Authentication Protocol Tunneled Transport Layer Security (EAP-TTLS)</a:t>
            </a:r>
          </a:p>
          <a:p>
            <a:pPr lvl="2">
              <a:spcBef>
                <a:spcPts val="0"/>
              </a:spcBef>
              <a:spcAft>
                <a:spcPts val="0"/>
              </a:spcAft>
              <a:buFont typeface="Arial" panose="020B0604020202020204" pitchFamily="34" charset="0"/>
              <a:buChar char="•"/>
            </a:pPr>
            <a:r>
              <a:rPr lang="en-US" sz="1500" dirty="0"/>
              <a:t>Protected Extensible Authentication Protocol (PEAP)</a:t>
            </a:r>
          </a:p>
          <a:p>
            <a:pPr marL="142875" lvl="1" indent="0">
              <a:spcBef>
                <a:spcPts val="0"/>
              </a:spcBef>
              <a:spcAft>
                <a:spcPts val="0"/>
              </a:spcAft>
              <a:buNone/>
            </a:pPr>
            <a:endParaRPr lang="en-US" sz="800" dirty="0"/>
          </a:p>
          <a:p>
            <a:pPr>
              <a:spcBef>
                <a:spcPts val="0"/>
              </a:spcBef>
              <a:spcAft>
                <a:spcPts val="0"/>
              </a:spcAft>
              <a:buFont typeface="Arial" panose="020B0604020202020204" pitchFamily="34" charset="0"/>
              <a:buChar char="•"/>
            </a:pPr>
            <a:r>
              <a:rPr lang="en-US" dirty="0"/>
              <a:t>EAP inner authentication methods</a:t>
            </a:r>
          </a:p>
          <a:p>
            <a:pPr lvl="2">
              <a:spcBef>
                <a:spcPts val="0"/>
              </a:spcBef>
              <a:spcAft>
                <a:spcPts val="0"/>
              </a:spcAft>
              <a:buFont typeface="Arial" panose="020B0604020202020204" pitchFamily="34" charset="0"/>
              <a:buChar char="•"/>
            </a:pPr>
            <a:r>
              <a:rPr lang="en-US" sz="1500" dirty="0"/>
              <a:t>EAP Generic Token Card (EAP-GTC)</a:t>
            </a:r>
          </a:p>
          <a:p>
            <a:pPr lvl="2">
              <a:spcBef>
                <a:spcPts val="0"/>
              </a:spcBef>
              <a:spcAft>
                <a:spcPts val="0"/>
              </a:spcAft>
              <a:buFont typeface="Arial" panose="020B0604020202020204" pitchFamily="34" charset="0"/>
              <a:buChar char="•"/>
            </a:pPr>
            <a:r>
              <a:rPr lang="en-US" sz="1500" dirty="0"/>
              <a:t>EAP Microsoft Challenge Handshake Authentication Protocol Version 2 (EAP-MSCHAPv2)</a:t>
            </a:r>
          </a:p>
          <a:p>
            <a:pPr lvl="2">
              <a:spcBef>
                <a:spcPts val="0"/>
              </a:spcBef>
              <a:spcAft>
                <a:spcPts val="0"/>
              </a:spcAft>
              <a:buFont typeface="Arial" panose="020B0604020202020204" pitchFamily="34" charset="0"/>
              <a:buChar char="•"/>
            </a:pPr>
            <a:r>
              <a:rPr lang="en-US" sz="1500" dirty="0"/>
              <a:t>EAP TLS.</a:t>
            </a:r>
          </a:p>
        </p:txBody>
      </p:sp>
    </p:spTree>
    <p:extLst>
      <p:ext uri="{BB962C8B-B14F-4D97-AF65-F5344CB8AC3E}">
        <p14:creationId xmlns:p14="http://schemas.microsoft.com/office/powerpoint/2010/main" val="686131803"/>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EAP Methods (Cont.)</a:t>
            </a:r>
          </a:p>
        </p:txBody>
      </p:sp>
      <p:sp>
        <p:nvSpPr>
          <p:cNvPr id="2" name="Content Placeholder 1"/>
          <p:cNvSpPr>
            <a:spLocks noGrp="1"/>
          </p:cNvSpPr>
          <p:nvPr>
            <p:ph idx="1"/>
          </p:nvPr>
        </p:nvSpPr>
        <p:spPr>
          <a:xfrm>
            <a:off x="84221" y="641992"/>
            <a:ext cx="9059779" cy="2841796"/>
          </a:xfrm>
        </p:spPr>
        <p:txBody>
          <a:bodyPr/>
          <a:lstStyle/>
          <a:p>
            <a:pPr marL="0" indent="0">
              <a:buNone/>
            </a:pPr>
            <a:r>
              <a:rPr lang="en-US" sz="1600" dirty="0"/>
              <a:t>Following is a description of each of the EAP authentication methods:</a:t>
            </a:r>
          </a:p>
          <a:p>
            <a:pPr>
              <a:buFont typeface="Arial" panose="020B0604020202020204" pitchFamily="34" charset="0"/>
              <a:buChar char="•"/>
            </a:pPr>
            <a:r>
              <a:rPr lang="en-US" sz="1600" b="1" dirty="0"/>
              <a:t>EAP-MD5 – </a:t>
            </a:r>
            <a:r>
              <a:rPr lang="en-US" sz="1600" dirty="0"/>
              <a:t>This uses the MD5 message-digest algorithm to hide the credentials in a hash.</a:t>
            </a:r>
          </a:p>
          <a:p>
            <a:pPr>
              <a:buFont typeface="Arial" panose="020B0604020202020204" pitchFamily="34" charset="0"/>
              <a:buChar char="•"/>
            </a:pPr>
            <a:r>
              <a:rPr lang="en-US" sz="1600" b="1" dirty="0"/>
              <a:t>EAP-TLS – </a:t>
            </a:r>
            <a:r>
              <a:rPr lang="en-US" sz="1600" dirty="0"/>
              <a:t>This uses the TLS Public Key Infrastructure (PKI) certificate authentication mechanism to provide mutual authentication of supplicant to authentication server and authentication server to supplicant.</a:t>
            </a:r>
          </a:p>
          <a:p>
            <a:pPr>
              <a:buFont typeface="Arial" panose="020B0604020202020204" pitchFamily="34" charset="0"/>
              <a:buChar char="•"/>
            </a:pPr>
            <a:r>
              <a:rPr lang="en-US" sz="1600" b="1" dirty="0"/>
              <a:t>PEAP - </a:t>
            </a:r>
            <a:r>
              <a:rPr lang="en-US" sz="1600" dirty="0"/>
              <a:t>In PEAP, only the authentication server requires a certificate. PEAP forms an encrypted TLS tunnel between the supplicant and the authentication server</a:t>
            </a:r>
          </a:p>
          <a:p>
            <a:pPr marL="0" indent="0">
              <a:buNone/>
            </a:pPr>
            <a:r>
              <a:rPr lang="en-US" sz="1600" dirty="0"/>
              <a:t>After the tunnel has been established, PEAP uses one of the following EAP authentication inner methods to authenticate the supplicant through the outer PEAP TLS tunnel:</a:t>
            </a:r>
          </a:p>
        </p:txBody>
      </p:sp>
      <p:graphicFrame>
        <p:nvGraphicFramePr>
          <p:cNvPr id="4" name="Table 3"/>
          <p:cNvGraphicFramePr>
            <a:graphicFrameLocks noGrp="1"/>
          </p:cNvGraphicFramePr>
          <p:nvPr>
            <p:extLst>
              <p:ext uri="{D42A27DB-BD31-4B8C-83A1-F6EECF244321}">
                <p14:modId xmlns:p14="http://schemas.microsoft.com/office/powerpoint/2010/main" val="2100939663"/>
              </p:ext>
            </p:extLst>
          </p:nvPr>
        </p:nvGraphicFramePr>
        <p:xfrm>
          <a:off x="986737" y="3569520"/>
          <a:ext cx="7254745" cy="1112520"/>
        </p:xfrm>
        <a:graphic>
          <a:graphicData uri="http://schemas.openxmlformats.org/drawingml/2006/table">
            <a:tbl>
              <a:tblPr firstRow="1" bandRow="1">
                <a:tableStyleId>{5C22544A-7EE6-4342-B048-85BDC9FD1C3A}</a:tableStyleId>
              </a:tblPr>
              <a:tblGrid>
                <a:gridCol w="3249522">
                  <a:extLst>
                    <a:ext uri="{9D8B030D-6E8A-4147-A177-3AD203B41FA5}">
                      <a16:colId xmlns:a16="http://schemas.microsoft.com/office/drawing/2014/main" val="709826981"/>
                    </a:ext>
                  </a:extLst>
                </a:gridCol>
                <a:gridCol w="1541633">
                  <a:extLst>
                    <a:ext uri="{9D8B030D-6E8A-4147-A177-3AD203B41FA5}">
                      <a16:colId xmlns:a16="http://schemas.microsoft.com/office/drawing/2014/main" val="2350112422"/>
                    </a:ext>
                  </a:extLst>
                </a:gridCol>
                <a:gridCol w="2463590">
                  <a:extLst>
                    <a:ext uri="{9D8B030D-6E8A-4147-A177-3AD203B41FA5}">
                      <a16:colId xmlns:a16="http://schemas.microsoft.com/office/drawing/2014/main" val="2916196686"/>
                    </a:ext>
                  </a:extLst>
                </a:gridCol>
              </a:tblGrid>
              <a:tr h="370840">
                <a:tc gridSpan="3">
                  <a:txBody>
                    <a:bodyPr/>
                    <a:lstStyle/>
                    <a:p>
                      <a:pPr algn="ctr"/>
                      <a:r>
                        <a:rPr lang="en-US" sz="1600" dirty="0"/>
                        <a:t>PEAP Authentication</a:t>
                      </a:r>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2428861085"/>
                  </a:ext>
                </a:extLst>
              </a:tr>
              <a:tr h="370840">
                <a:tc>
                  <a:txBody>
                    <a:bodyPr/>
                    <a:lstStyle/>
                    <a:p>
                      <a:pPr marL="142875" marR="0" lvl="1" indent="0" algn="l" defTabSz="684213" rtl="0" eaLnBrk="1" fontAlgn="base" latinLnBrk="0" hangingPunct="1">
                        <a:lnSpc>
                          <a:spcPct val="100000"/>
                        </a:lnSpc>
                        <a:spcBef>
                          <a:spcPts val="300"/>
                        </a:spcBef>
                        <a:spcAft>
                          <a:spcPts val="300"/>
                        </a:spcAft>
                        <a:buClr>
                          <a:srgbClr val="58585B"/>
                        </a:buClr>
                        <a:buSzTx/>
                        <a:buFont typeface="Arial" charset="0"/>
                        <a:buNone/>
                        <a:tabLst/>
                        <a:defRPr/>
                      </a:pPr>
                      <a:r>
                        <a:rPr kumimoji="0" lang="en-US" sz="1600" b="1" i="0" u="none" strike="noStrike" kern="1200" cap="none" spc="0" normalizeH="0" baseline="0" noProof="0" dirty="0">
                          <a:ln>
                            <a:noFill/>
                          </a:ln>
                          <a:solidFill>
                            <a:srgbClr val="000000"/>
                          </a:solidFill>
                          <a:effectLst/>
                          <a:uLnTx/>
                          <a:uFillTx/>
                          <a:latin typeface="Arial"/>
                          <a:ea typeface="ＭＳ Ｐゴシック" charset="0"/>
                        </a:rPr>
                        <a:t>EAP-MSCHAPv2 (PEAPv0)</a:t>
                      </a:r>
                    </a:p>
                  </a:txBody>
                  <a:tcPr/>
                </a:tc>
                <a:tc>
                  <a:txBody>
                    <a:bodyPr/>
                    <a:lstStyle/>
                    <a:p>
                      <a:pPr marL="0" marR="0" lvl="1" indent="0" algn="l" defTabSz="685777" rtl="0" eaLnBrk="1" fontAlgn="auto" latinLnBrk="0" hangingPunct="1">
                        <a:lnSpc>
                          <a:spcPct val="100000"/>
                        </a:lnSpc>
                        <a:spcBef>
                          <a:spcPts val="0"/>
                        </a:spcBef>
                        <a:spcAft>
                          <a:spcPts val="0"/>
                        </a:spcAft>
                        <a:buClrTx/>
                        <a:buSzTx/>
                        <a:buFontTx/>
                        <a:buNone/>
                        <a:tabLst/>
                        <a:defRPr/>
                      </a:pPr>
                      <a:r>
                        <a:rPr lang="en-US" sz="1600" b="1" dirty="0">
                          <a:solidFill>
                            <a:srgbClr val="000000"/>
                          </a:solidFill>
                        </a:rPr>
                        <a:t>EAP-TLS</a:t>
                      </a:r>
                    </a:p>
                  </a:txBody>
                  <a:tcPr/>
                </a:tc>
                <a:tc>
                  <a:txBody>
                    <a:bodyPr/>
                    <a:lstStyle/>
                    <a:p>
                      <a:pPr marL="0" marR="0" lvl="1" indent="0" algn="l" defTabSz="685777" rtl="0" eaLnBrk="1" fontAlgn="auto" latinLnBrk="0" hangingPunct="1">
                        <a:lnSpc>
                          <a:spcPct val="100000"/>
                        </a:lnSpc>
                        <a:spcBef>
                          <a:spcPts val="0"/>
                        </a:spcBef>
                        <a:spcAft>
                          <a:spcPts val="0"/>
                        </a:spcAft>
                        <a:buClrTx/>
                        <a:buSzTx/>
                        <a:buFontTx/>
                        <a:buNone/>
                        <a:tabLst/>
                        <a:defRPr/>
                      </a:pPr>
                      <a:r>
                        <a:rPr lang="en-US" sz="1600" b="1" dirty="0">
                          <a:solidFill>
                            <a:srgbClr val="000000"/>
                          </a:solidFill>
                        </a:rPr>
                        <a:t>EAP-TTLS</a:t>
                      </a:r>
                      <a:endParaRPr lang="en-US" sz="1600" dirty="0">
                        <a:solidFill>
                          <a:srgbClr val="000000"/>
                        </a:solidFill>
                      </a:endParaRPr>
                    </a:p>
                  </a:txBody>
                  <a:tcPr/>
                </a:tc>
                <a:extLst>
                  <a:ext uri="{0D108BD9-81ED-4DB2-BD59-A6C34878D82A}">
                    <a16:rowId xmlns:a16="http://schemas.microsoft.com/office/drawing/2014/main" val="67500331"/>
                  </a:ext>
                </a:extLst>
              </a:tr>
              <a:tr h="370840">
                <a:tc>
                  <a:txBody>
                    <a:bodyPr/>
                    <a:lstStyle/>
                    <a:p>
                      <a:pPr marL="142875" marR="0" lvl="1" indent="0" algn="l" defTabSz="684213" rtl="0" eaLnBrk="1" fontAlgn="base" latinLnBrk="0" hangingPunct="1">
                        <a:lnSpc>
                          <a:spcPct val="100000"/>
                        </a:lnSpc>
                        <a:spcBef>
                          <a:spcPts val="300"/>
                        </a:spcBef>
                        <a:spcAft>
                          <a:spcPts val="300"/>
                        </a:spcAft>
                        <a:buClr>
                          <a:srgbClr val="58585B"/>
                        </a:buClr>
                        <a:buSzTx/>
                        <a:buFont typeface="Arial" charset="0"/>
                        <a:buNone/>
                        <a:tabLst/>
                        <a:defRPr/>
                      </a:pPr>
                      <a:r>
                        <a:rPr kumimoji="0" lang="en-US" sz="1600" b="1" i="0" u="none" strike="noStrike" kern="1200" cap="none" spc="0" normalizeH="0" baseline="0" noProof="0" dirty="0">
                          <a:ln>
                            <a:noFill/>
                          </a:ln>
                          <a:solidFill>
                            <a:srgbClr val="000000"/>
                          </a:solidFill>
                          <a:effectLst/>
                          <a:uLnTx/>
                          <a:uFillTx/>
                          <a:latin typeface="Arial"/>
                          <a:ea typeface="ＭＳ Ｐゴシック" charset="0"/>
                        </a:rPr>
                        <a:t>EAP-GTC (PEAPv1) </a:t>
                      </a:r>
                    </a:p>
                  </a:txBody>
                  <a:tcPr/>
                </a:tc>
                <a:tc>
                  <a:txBody>
                    <a:bodyPr/>
                    <a:lstStyle/>
                    <a:p>
                      <a:pPr marL="0" marR="0" lvl="1" indent="0" algn="l" defTabSz="685777" rtl="0" eaLnBrk="1" fontAlgn="auto" latinLnBrk="0" hangingPunct="1">
                        <a:lnSpc>
                          <a:spcPct val="100000"/>
                        </a:lnSpc>
                        <a:spcBef>
                          <a:spcPts val="0"/>
                        </a:spcBef>
                        <a:spcAft>
                          <a:spcPts val="0"/>
                        </a:spcAft>
                        <a:buClrTx/>
                        <a:buSzTx/>
                        <a:buFontTx/>
                        <a:buNone/>
                        <a:tabLst/>
                        <a:defRPr/>
                      </a:pPr>
                      <a:r>
                        <a:rPr lang="en-US" sz="1600" b="1" dirty="0">
                          <a:solidFill>
                            <a:srgbClr val="000000"/>
                          </a:solidFill>
                        </a:rPr>
                        <a:t>EAP-FAST</a:t>
                      </a:r>
                      <a:endParaRPr lang="en-US" sz="1600" dirty="0">
                        <a:solidFill>
                          <a:srgbClr val="000000"/>
                        </a:solidFill>
                      </a:endParaRPr>
                    </a:p>
                  </a:txBody>
                  <a:tcPr/>
                </a:tc>
                <a:tc>
                  <a:txBody>
                    <a:bodyPr/>
                    <a:lstStyle/>
                    <a:p>
                      <a:pPr marL="0" marR="0" lvl="1" indent="0" algn="l" defTabSz="685777" rtl="0" eaLnBrk="1" fontAlgn="auto" latinLnBrk="0" hangingPunct="1">
                        <a:lnSpc>
                          <a:spcPct val="100000"/>
                        </a:lnSpc>
                        <a:spcBef>
                          <a:spcPts val="0"/>
                        </a:spcBef>
                        <a:spcAft>
                          <a:spcPts val="0"/>
                        </a:spcAft>
                        <a:buClrTx/>
                        <a:buSzTx/>
                        <a:buFontTx/>
                        <a:buNone/>
                        <a:tabLst/>
                        <a:defRPr/>
                      </a:pPr>
                      <a:endParaRPr lang="en-US" sz="1600" dirty="0">
                        <a:solidFill>
                          <a:srgbClr val="000000"/>
                        </a:solidFill>
                      </a:endParaRPr>
                    </a:p>
                  </a:txBody>
                  <a:tcPr/>
                </a:tc>
                <a:extLst>
                  <a:ext uri="{0D108BD9-81ED-4DB2-BD59-A6C34878D82A}">
                    <a16:rowId xmlns:a16="http://schemas.microsoft.com/office/drawing/2014/main" val="3195290191"/>
                  </a:ext>
                </a:extLst>
              </a:tr>
            </a:tbl>
          </a:graphicData>
        </a:graphic>
      </p:graphicFrame>
    </p:spTree>
    <p:extLst>
      <p:ext uri="{BB962C8B-B14F-4D97-AF65-F5344CB8AC3E}">
        <p14:creationId xmlns:p14="http://schemas.microsoft.com/office/powerpoint/2010/main" val="1361181889"/>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EAP Chaining</a:t>
            </a:r>
          </a:p>
        </p:txBody>
      </p:sp>
      <p:sp>
        <p:nvSpPr>
          <p:cNvPr id="2" name="Content Placeholder 1"/>
          <p:cNvSpPr>
            <a:spLocks noGrp="1"/>
          </p:cNvSpPr>
          <p:nvPr>
            <p:ph idx="1"/>
          </p:nvPr>
        </p:nvSpPr>
        <p:spPr>
          <a:xfrm>
            <a:off x="84221" y="827048"/>
            <a:ext cx="9059779" cy="2093651"/>
          </a:xfrm>
        </p:spPr>
        <p:txBody>
          <a:bodyPr/>
          <a:lstStyle/>
          <a:p>
            <a:pPr marL="0" indent="0">
              <a:buNone/>
            </a:pPr>
            <a:r>
              <a:rPr lang="en-US" sz="1600" dirty="0"/>
              <a:t>EAP-FAST includes the option of EAP chaining:</a:t>
            </a:r>
          </a:p>
          <a:p>
            <a:pPr>
              <a:buFont typeface="Arial" panose="020B0604020202020204" pitchFamily="34" charset="0"/>
              <a:buChar char="•"/>
            </a:pPr>
            <a:r>
              <a:rPr lang="en-US" sz="1600" dirty="0"/>
              <a:t>Supports machine and user authentication inside a single outer TLS tunnel</a:t>
            </a:r>
          </a:p>
          <a:p>
            <a:pPr>
              <a:buFont typeface="Arial" panose="020B0604020202020204" pitchFamily="34" charset="0"/>
              <a:buChar char="•"/>
            </a:pPr>
            <a:r>
              <a:rPr lang="en-US" sz="1600" dirty="0"/>
              <a:t>Enables machine and user authentication to be combined into a single overall authentication result</a:t>
            </a:r>
          </a:p>
          <a:p>
            <a:pPr>
              <a:buFont typeface="Arial" panose="020B0604020202020204" pitchFamily="34" charset="0"/>
              <a:buChar char="•"/>
            </a:pPr>
            <a:r>
              <a:rPr lang="en-US" sz="1600" dirty="0"/>
              <a:t>Allows the assignment of greater privileges or posture assessments to users who connect to the network using corporate managed devices</a:t>
            </a:r>
          </a:p>
        </p:txBody>
      </p:sp>
    </p:spTree>
    <p:extLst>
      <p:ext uri="{BB962C8B-B14F-4D97-AF65-F5344CB8AC3E}">
        <p14:creationId xmlns:p14="http://schemas.microsoft.com/office/powerpoint/2010/main" val="396227391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51353"/>
          </a:xfrm>
        </p:spPr>
        <p:txBody>
          <a:bodyPr/>
          <a:lstStyle/>
          <a:p>
            <a:r>
              <a:rPr lang="en-US" sz="1600" dirty="0"/>
              <a:t>Network Security Design for Threat Defense</a:t>
            </a:r>
            <a:br>
              <a:rPr lang="en-US" dirty="0"/>
            </a:br>
            <a:r>
              <a:rPr lang="en-US" dirty="0"/>
              <a:t>Cisco SAFE</a:t>
            </a:r>
          </a:p>
        </p:txBody>
      </p:sp>
      <p:sp>
        <p:nvSpPr>
          <p:cNvPr id="2" name="Content Placeholder 1"/>
          <p:cNvSpPr>
            <a:spLocks noGrp="1"/>
          </p:cNvSpPr>
          <p:nvPr>
            <p:ph idx="1"/>
          </p:nvPr>
        </p:nvSpPr>
        <p:spPr>
          <a:xfrm>
            <a:off x="173999" y="760211"/>
            <a:ext cx="8796002" cy="3997088"/>
          </a:xfrm>
        </p:spPr>
        <p:txBody>
          <a:bodyPr/>
          <a:lstStyle/>
          <a:p>
            <a:pPr marL="0" indent="0">
              <a:buNone/>
            </a:pPr>
            <a:r>
              <a:rPr lang="en-US" dirty="0"/>
              <a:t>To address the evolving cybersecurity threats, Cisco created Cisco SAFE, a security architectural framework that helps design secure solutions for the following places in the network (PINs):</a:t>
            </a:r>
          </a:p>
          <a:p>
            <a:pPr lvl="1">
              <a:buFont typeface="Arial" panose="020B0604020202020204" pitchFamily="34" charset="0"/>
              <a:buChar char="•"/>
            </a:pPr>
            <a:r>
              <a:rPr lang="en-US" sz="1600" dirty="0"/>
              <a:t>Branch</a:t>
            </a:r>
          </a:p>
          <a:p>
            <a:pPr lvl="1">
              <a:buFont typeface="Arial" panose="020B0604020202020204" pitchFamily="34" charset="0"/>
              <a:buChar char="•"/>
            </a:pPr>
            <a:r>
              <a:rPr lang="en-US" sz="1600" dirty="0"/>
              <a:t>Campus</a:t>
            </a:r>
          </a:p>
          <a:p>
            <a:pPr lvl="1">
              <a:buFont typeface="Arial" panose="020B0604020202020204" pitchFamily="34" charset="0"/>
              <a:buChar char="•"/>
            </a:pPr>
            <a:r>
              <a:rPr lang="en-US" sz="1600" dirty="0"/>
              <a:t>Data Center</a:t>
            </a:r>
          </a:p>
          <a:p>
            <a:pPr lvl="1">
              <a:buFont typeface="Arial" panose="020B0604020202020204" pitchFamily="34" charset="0"/>
              <a:buChar char="•"/>
            </a:pPr>
            <a:r>
              <a:rPr lang="en-US" sz="1600" dirty="0"/>
              <a:t>Edge</a:t>
            </a:r>
          </a:p>
          <a:p>
            <a:pPr lvl="1">
              <a:buFont typeface="Arial" panose="020B0604020202020204" pitchFamily="34" charset="0"/>
              <a:buChar char="•"/>
            </a:pPr>
            <a:r>
              <a:rPr lang="en-US" sz="1600" dirty="0"/>
              <a:t>Cloud</a:t>
            </a:r>
          </a:p>
          <a:p>
            <a:pPr lvl="1">
              <a:buFont typeface="Arial" panose="020B0604020202020204" pitchFamily="34" charset="0"/>
              <a:buChar char="•"/>
            </a:pPr>
            <a:r>
              <a:rPr lang="en-US" sz="1600" dirty="0"/>
              <a:t>Wide Area Network (WAN)</a:t>
            </a:r>
          </a:p>
          <a:p>
            <a:pPr marL="0" indent="0">
              <a:buNone/>
            </a:pPr>
            <a:r>
              <a:rPr lang="en-US" sz="1600" dirty="0"/>
              <a:t>Cisco SAFE focuses on the integration of security services within each of the PINs. For information on the underlying networking design and infrastructure see the Cisco Validated Design (CVD) guides, which provide detailed networking design and implementation guidance. CVDs can be found at www.cisco.com/go/cvd.</a:t>
            </a:r>
          </a:p>
        </p:txBody>
      </p:sp>
    </p:spTree>
    <p:extLst>
      <p:ext uri="{BB962C8B-B14F-4D97-AF65-F5344CB8AC3E}">
        <p14:creationId xmlns:p14="http://schemas.microsoft.com/office/powerpoint/2010/main" val="426486794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MAC Authentication Bypass (MAB)</a:t>
            </a:r>
          </a:p>
        </p:txBody>
      </p:sp>
      <p:sp>
        <p:nvSpPr>
          <p:cNvPr id="2" name="Content Placeholder 1"/>
          <p:cNvSpPr>
            <a:spLocks noGrp="1"/>
          </p:cNvSpPr>
          <p:nvPr>
            <p:ph idx="1"/>
          </p:nvPr>
        </p:nvSpPr>
        <p:spPr>
          <a:xfrm>
            <a:off x="302281" y="641992"/>
            <a:ext cx="8595533" cy="499119"/>
          </a:xfrm>
        </p:spPr>
        <p:txBody>
          <a:bodyPr/>
          <a:lstStyle/>
          <a:p>
            <a:pPr marL="0" indent="0">
              <a:buNone/>
            </a:pPr>
            <a:r>
              <a:rPr lang="en-US" sz="1600" dirty="0"/>
              <a:t>MAC Authentication Bypass (MAB) is an access control technique that enables port-based access control using the MAC address of an endpoint.</a:t>
            </a:r>
          </a:p>
        </p:txBody>
      </p:sp>
      <p:sp>
        <p:nvSpPr>
          <p:cNvPr id="7" name="TextBox 6"/>
          <p:cNvSpPr txBox="1"/>
          <p:nvPr/>
        </p:nvSpPr>
        <p:spPr>
          <a:xfrm>
            <a:off x="143583" y="1246909"/>
            <a:ext cx="3866599" cy="3293209"/>
          </a:xfrm>
          <a:prstGeom prst="rect">
            <a:avLst/>
          </a:prstGeom>
          <a:noFill/>
        </p:spPr>
        <p:txBody>
          <a:bodyPr wrap="square" rtlCol="0">
            <a:spAutoFit/>
          </a:bodyPr>
          <a:lstStyle/>
          <a:p>
            <a:r>
              <a:rPr lang="en-US" sz="1600" b="1" dirty="0">
                <a:solidFill>
                  <a:srgbClr val="000000"/>
                </a:solidFill>
              </a:rPr>
              <a:t>Step 1. </a:t>
            </a:r>
            <a:r>
              <a:rPr lang="en-US" sz="1600" dirty="0">
                <a:solidFill>
                  <a:srgbClr val="000000"/>
                </a:solidFill>
              </a:rPr>
              <a:t>The switch initiates authentication by sending an EAPoL identity request message to the endpoint every 30 seconds by default.</a:t>
            </a:r>
          </a:p>
          <a:p>
            <a:endParaRPr lang="en-US" sz="1600" b="1" dirty="0">
              <a:solidFill>
                <a:srgbClr val="000000"/>
              </a:solidFill>
            </a:endParaRPr>
          </a:p>
          <a:p>
            <a:r>
              <a:rPr lang="en-US" sz="1600" b="1" dirty="0">
                <a:solidFill>
                  <a:srgbClr val="000000"/>
                </a:solidFill>
              </a:rPr>
              <a:t>Step 2. </a:t>
            </a:r>
            <a:r>
              <a:rPr lang="en-US" sz="1600" dirty="0">
                <a:solidFill>
                  <a:srgbClr val="000000"/>
                </a:solidFill>
              </a:rPr>
              <a:t>The switch begins MAB by opening the port to accept a single packet from which it will learn the source MAC address of the endpoint.</a:t>
            </a:r>
          </a:p>
          <a:p>
            <a:endParaRPr lang="en-US" sz="1600" b="1" dirty="0">
              <a:solidFill>
                <a:srgbClr val="000000"/>
              </a:solidFill>
            </a:endParaRPr>
          </a:p>
          <a:p>
            <a:r>
              <a:rPr lang="en-US" sz="1600" b="1" dirty="0">
                <a:solidFill>
                  <a:srgbClr val="000000"/>
                </a:solidFill>
              </a:rPr>
              <a:t>Step 3. </a:t>
            </a:r>
            <a:r>
              <a:rPr lang="en-US" sz="1600" dirty="0">
                <a:solidFill>
                  <a:srgbClr val="000000"/>
                </a:solidFill>
              </a:rPr>
              <a:t>The RADIUS server determines whether the device should be granted access to the network</a:t>
            </a:r>
          </a:p>
        </p:txBody>
      </p:sp>
      <p:sp>
        <p:nvSpPr>
          <p:cNvPr id="6" name="TextBox 5"/>
          <p:cNvSpPr txBox="1"/>
          <p:nvPr/>
        </p:nvSpPr>
        <p:spPr>
          <a:xfrm>
            <a:off x="4448906" y="4108716"/>
            <a:ext cx="4235840" cy="584775"/>
          </a:xfrm>
          <a:prstGeom prst="rect">
            <a:avLst/>
          </a:prstGeom>
          <a:noFill/>
        </p:spPr>
        <p:txBody>
          <a:bodyPr wrap="none" rtlCol="0">
            <a:spAutoFit/>
          </a:bodyPr>
          <a:lstStyle/>
          <a:p>
            <a:r>
              <a:rPr lang="en-US" sz="1600" b="1" dirty="0">
                <a:solidFill>
                  <a:srgbClr val="000000"/>
                </a:solidFill>
              </a:rPr>
              <a:t>Figure 25-8 </a:t>
            </a:r>
            <a:r>
              <a:rPr lang="en-US" sz="1600" i="1" dirty="0">
                <a:solidFill>
                  <a:srgbClr val="000000"/>
                </a:solidFill>
              </a:rPr>
              <a:t>Successful MAB Authentication </a:t>
            </a:r>
          </a:p>
          <a:p>
            <a:r>
              <a:rPr lang="en-US" sz="1600" i="1" dirty="0">
                <a:solidFill>
                  <a:srgbClr val="000000"/>
                </a:solidFill>
              </a:rPr>
              <a:t>Process Flow</a:t>
            </a:r>
            <a:endParaRPr lang="en-US" sz="1600" dirty="0">
              <a:solidFill>
                <a:srgbClr val="000000"/>
              </a:solidFill>
            </a:endParaRPr>
          </a:p>
        </p:txBody>
      </p:sp>
      <p:pic>
        <p:nvPicPr>
          <p:cNvPr id="5" name="Picture 4"/>
          <p:cNvPicPr>
            <a:picLocks noChangeAspect="1"/>
          </p:cNvPicPr>
          <p:nvPr/>
        </p:nvPicPr>
        <p:blipFill>
          <a:blip r:embed="rId2"/>
          <a:stretch>
            <a:fillRect/>
          </a:stretch>
        </p:blipFill>
        <p:spPr>
          <a:xfrm>
            <a:off x="4150787" y="1226554"/>
            <a:ext cx="4849630" cy="2796719"/>
          </a:xfrm>
          <a:prstGeom prst="rect">
            <a:avLst/>
          </a:prstGeom>
        </p:spPr>
      </p:pic>
    </p:spTree>
    <p:extLst>
      <p:ext uri="{BB962C8B-B14F-4D97-AF65-F5344CB8AC3E}">
        <p14:creationId xmlns:p14="http://schemas.microsoft.com/office/powerpoint/2010/main" val="3813741381"/>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MAC Authentication Bypass (Cont.)</a:t>
            </a:r>
          </a:p>
        </p:txBody>
      </p:sp>
      <p:sp>
        <p:nvSpPr>
          <p:cNvPr id="2" name="Content Placeholder 1"/>
          <p:cNvSpPr>
            <a:spLocks noGrp="1"/>
          </p:cNvSpPr>
          <p:nvPr>
            <p:ph idx="1"/>
          </p:nvPr>
        </p:nvSpPr>
        <p:spPr>
          <a:xfrm>
            <a:off x="302281" y="805277"/>
            <a:ext cx="8595533" cy="2940038"/>
          </a:xfrm>
        </p:spPr>
        <p:txBody>
          <a:bodyPr/>
          <a:lstStyle/>
          <a:p>
            <a:pPr marL="0" indent="0">
              <a:buNone/>
            </a:pPr>
            <a:r>
              <a:rPr lang="en-US" sz="1600" dirty="0"/>
              <a:t>MAC addresses are easily spoofed. For this reason, MAB authenticated endpoints should be given very restricted access and should only be allowed to communicate to the networks and services that the endpoints are required to speak to. </a:t>
            </a:r>
          </a:p>
          <a:p>
            <a:pPr marL="0" indent="0">
              <a:buNone/>
            </a:pPr>
            <a:r>
              <a:rPr lang="en-US" sz="1600" dirty="0"/>
              <a:t>If the authenticator is a Cisco switch, then many authorization options can be applied as part of the authorization result from the authentication server, including the following:</a:t>
            </a:r>
          </a:p>
          <a:p>
            <a:pPr>
              <a:buFont typeface="Arial" panose="020B0604020202020204" pitchFamily="34" charset="0"/>
              <a:buChar char="•"/>
            </a:pPr>
            <a:r>
              <a:rPr lang="en-US" sz="1600" dirty="0"/>
              <a:t>Downloadable ACLs (dACLs)</a:t>
            </a:r>
          </a:p>
          <a:p>
            <a:pPr>
              <a:buFont typeface="Arial" panose="020B0604020202020204" pitchFamily="34" charset="0"/>
              <a:buChar char="•"/>
            </a:pPr>
            <a:r>
              <a:rPr lang="en-US" sz="1600" dirty="0"/>
              <a:t>Dynamic VLAN assignment (dVLAN)</a:t>
            </a:r>
          </a:p>
          <a:p>
            <a:pPr>
              <a:buFont typeface="Arial" panose="020B0604020202020204" pitchFamily="34" charset="0"/>
              <a:buChar char="•"/>
            </a:pPr>
            <a:r>
              <a:rPr lang="en-US" sz="1600" dirty="0"/>
              <a:t>Security Group Tags (SGT) tags</a:t>
            </a:r>
          </a:p>
        </p:txBody>
      </p:sp>
    </p:spTree>
    <p:extLst>
      <p:ext uri="{BB962C8B-B14F-4D97-AF65-F5344CB8AC3E}">
        <p14:creationId xmlns:p14="http://schemas.microsoft.com/office/powerpoint/2010/main" val="697776876"/>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Web Authentication (WebAuth)</a:t>
            </a:r>
          </a:p>
        </p:txBody>
      </p:sp>
      <p:sp>
        <p:nvSpPr>
          <p:cNvPr id="2" name="Content Placeholder 1"/>
          <p:cNvSpPr>
            <a:spLocks noGrp="1"/>
          </p:cNvSpPr>
          <p:nvPr>
            <p:ph idx="1"/>
          </p:nvPr>
        </p:nvSpPr>
        <p:spPr>
          <a:xfrm>
            <a:off x="84221" y="713874"/>
            <a:ext cx="9059779" cy="3718411"/>
          </a:xfrm>
        </p:spPr>
        <p:txBody>
          <a:bodyPr/>
          <a:lstStyle/>
          <a:p>
            <a:pPr marL="0" indent="0">
              <a:buNone/>
            </a:pPr>
            <a:r>
              <a:rPr lang="en-US" sz="1600" dirty="0"/>
              <a:t>Web Authentication (WebAuth) can be used for endpoints that try to connect to the network might not have 802.1x supplicants and might not know the MAC address to perform MAB.</a:t>
            </a:r>
          </a:p>
          <a:p>
            <a:pPr>
              <a:buFont typeface="Arial" panose="020B0604020202020204" pitchFamily="34" charset="0"/>
              <a:buChar char="•"/>
            </a:pPr>
            <a:r>
              <a:rPr lang="en-US" sz="1600" dirty="0"/>
              <a:t>WebAuth, like MAB, can be used as a fallback authentication mechanism for 802.1x.</a:t>
            </a:r>
          </a:p>
          <a:p>
            <a:pPr>
              <a:buFont typeface="Arial" panose="020B0604020202020204" pitchFamily="34" charset="0"/>
              <a:buChar char="•"/>
            </a:pPr>
            <a:r>
              <a:rPr lang="en-US" sz="1600" dirty="0"/>
              <a:t>If both MAB and WebAuth are configured as fallbacks for 802.1x, when 802.1x times out a switch first attempts to authenticate through MAB, and if it fails, the switch attempts to authenticate with WebAuth.</a:t>
            </a:r>
          </a:p>
          <a:p>
            <a:pPr>
              <a:buFont typeface="Arial" panose="020B0604020202020204" pitchFamily="34" charset="0"/>
              <a:buChar char="•"/>
            </a:pPr>
            <a:r>
              <a:rPr lang="en-US" sz="1600" dirty="0"/>
              <a:t>Unlike MAB, WebAuth is only for users and not devices since it requires a web browser and manual username and password entry.</a:t>
            </a:r>
          </a:p>
          <a:p>
            <a:pPr marL="0" indent="0">
              <a:buNone/>
            </a:pPr>
            <a:r>
              <a:rPr lang="en-US" sz="1600" dirty="0"/>
              <a:t>There are two types of WebAuth:</a:t>
            </a:r>
          </a:p>
          <a:p>
            <a:pPr lvl="1">
              <a:buFont typeface="Arial" panose="020B0604020202020204" pitchFamily="34" charset="0"/>
              <a:buChar char="•"/>
            </a:pPr>
            <a:r>
              <a:rPr lang="en-US" sz="1500" dirty="0"/>
              <a:t>Local Web Authentication</a:t>
            </a:r>
          </a:p>
          <a:p>
            <a:pPr lvl="1">
              <a:buFont typeface="Arial" panose="020B0604020202020204" pitchFamily="34" charset="0"/>
              <a:buChar char="•"/>
            </a:pPr>
            <a:r>
              <a:rPr lang="en-US" sz="1500" dirty="0"/>
              <a:t>Centralized Web Authentication with Cisco ISE</a:t>
            </a:r>
          </a:p>
          <a:p>
            <a:pPr marL="0" indent="0">
              <a:buNone/>
            </a:pPr>
            <a:endParaRPr lang="en-US" sz="1600" dirty="0"/>
          </a:p>
        </p:txBody>
      </p:sp>
    </p:spTree>
    <p:extLst>
      <p:ext uri="{BB962C8B-B14F-4D97-AF65-F5344CB8AC3E}">
        <p14:creationId xmlns:p14="http://schemas.microsoft.com/office/powerpoint/2010/main" val="305469975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Local Web Authentication</a:t>
            </a:r>
          </a:p>
        </p:txBody>
      </p:sp>
      <p:sp>
        <p:nvSpPr>
          <p:cNvPr id="2" name="Content Placeholder 1"/>
          <p:cNvSpPr>
            <a:spLocks noGrp="1"/>
          </p:cNvSpPr>
          <p:nvPr>
            <p:ph idx="1"/>
          </p:nvPr>
        </p:nvSpPr>
        <p:spPr>
          <a:xfrm>
            <a:off x="84221" y="794392"/>
            <a:ext cx="9059779" cy="4035806"/>
          </a:xfrm>
        </p:spPr>
        <p:txBody>
          <a:bodyPr/>
          <a:lstStyle/>
          <a:p>
            <a:pPr marL="0" indent="0">
              <a:buNone/>
            </a:pPr>
            <a:r>
              <a:rPr lang="en-US" dirty="0"/>
              <a:t>Local Web Authentication (LWA) is the first form of Web Authentication that was created. </a:t>
            </a:r>
          </a:p>
          <a:p>
            <a:pPr marL="0" indent="0">
              <a:buNone/>
            </a:pPr>
            <a:r>
              <a:rPr lang="en-US" dirty="0"/>
              <a:t>The switch (or wireless controller) redirects web traffic (HTTP and/or HTTPS) to a locally hosted web portal running in the switch where an end user can enter a username and a password.</a:t>
            </a:r>
          </a:p>
          <a:p>
            <a:pPr>
              <a:buFont typeface="Arial" panose="020B0604020202020204" pitchFamily="34" charset="0"/>
              <a:buChar char="•"/>
            </a:pPr>
            <a:r>
              <a:rPr lang="en-US" dirty="0"/>
              <a:t>When the switch sends the login credentials on behalf of the user, it is considered to be LWA.</a:t>
            </a:r>
          </a:p>
          <a:p>
            <a:pPr>
              <a:buFont typeface="Arial" panose="020B0604020202020204" pitchFamily="34" charset="0"/>
              <a:buChar char="•"/>
            </a:pPr>
            <a:r>
              <a:rPr lang="en-US" dirty="0"/>
              <a:t>The LWA web portals are not customizable.</a:t>
            </a:r>
          </a:p>
          <a:p>
            <a:pPr>
              <a:buFont typeface="Arial" panose="020B0604020202020204" pitchFamily="34" charset="0"/>
              <a:buChar char="•"/>
            </a:pPr>
            <a:r>
              <a:rPr lang="en-US" dirty="0"/>
              <a:t>With Cisco switches, there is no native support for advanced services such as acceptable use policy (AUP), acceptance pages, password changing capabilities, device registration, and self-registration. For those advanced capabilities, a centralized web portal is required.</a:t>
            </a:r>
          </a:p>
          <a:p>
            <a:pPr>
              <a:buFont typeface="Arial" panose="020B0604020202020204" pitchFamily="34" charset="0"/>
              <a:buChar char="•"/>
            </a:pPr>
            <a:r>
              <a:rPr lang="en-US" dirty="0"/>
              <a:t>LWA does not support VLAN assignment; it supports only ACL assignment. </a:t>
            </a:r>
          </a:p>
          <a:p>
            <a:pPr>
              <a:buFont typeface="Arial" panose="020B0604020202020204" pitchFamily="34" charset="0"/>
              <a:buChar char="•"/>
            </a:pPr>
            <a:r>
              <a:rPr lang="en-US" dirty="0"/>
              <a:t>LWA doesn’t support the change of authorization (CoA) feature to apply new policies. Therefore, access policies cannot be changed based on posture or profiling state, and even administrative changes cannot be made as a result of malware to quarantine the endpoint.</a:t>
            </a:r>
          </a:p>
        </p:txBody>
      </p:sp>
    </p:spTree>
    <p:extLst>
      <p:ext uri="{BB962C8B-B14F-4D97-AF65-F5344CB8AC3E}">
        <p14:creationId xmlns:p14="http://schemas.microsoft.com/office/powerpoint/2010/main" val="2644110827"/>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Central Web Authentication with Cisco ISE</a:t>
            </a:r>
          </a:p>
        </p:txBody>
      </p:sp>
      <p:sp>
        <p:nvSpPr>
          <p:cNvPr id="2" name="Content Placeholder 1"/>
          <p:cNvSpPr>
            <a:spLocks noGrp="1"/>
          </p:cNvSpPr>
          <p:nvPr>
            <p:ph idx="1"/>
          </p:nvPr>
        </p:nvSpPr>
        <p:spPr>
          <a:xfrm>
            <a:off x="84221" y="713874"/>
            <a:ext cx="9059779" cy="3331294"/>
          </a:xfrm>
        </p:spPr>
        <p:txBody>
          <a:bodyPr/>
          <a:lstStyle/>
          <a:p>
            <a:pPr marL="0" indent="0">
              <a:buNone/>
            </a:pPr>
            <a:r>
              <a:rPr lang="en-US" sz="1600" dirty="0"/>
              <a:t>Cisco created Centralized Web Authentication (CWA) to overcome LWA’s deficiencies.</a:t>
            </a:r>
          </a:p>
          <a:p>
            <a:pPr marL="0" indent="0">
              <a:buNone/>
            </a:pPr>
            <a:r>
              <a:rPr lang="en-US" sz="1600" dirty="0"/>
              <a:t>CWA supports the following: </a:t>
            </a:r>
          </a:p>
          <a:p>
            <a:pPr lvl="1">
              <a:buFont typeface="Arial" panose="020B0604020202020204" pitchFamily="34" charset="0"/>
              <a:buChar char="•"/>
            </a:pPr>
            <a:r>
              <a:rPr lang="en-US" sz="1500" dirty="0"/>
              <a:t>CoA for posture profiling, as well as dACL and VLAN authorization options. </a:t>
            </a:r>
          </a:p>
          <a:p>
            <a:pPr lvl="1">
              <a:buFont typeface="Arial" panose="020B0604020202020204" pitchFamily="34" charset="0"/>
              <a:buChar char="•"/>
            </a:pPr>
            <a:r>
              <a:rPr lang="en-US" sz="1500" dirty="0"/>
              <a:t>All the advanced services: client provisioning, posture assessments, acceptable use policies, password changing, self-registration, and device registration.</a:t>
            </a:r>
          </a:p>
          <a:p>
            <a:pPr marL="142875" lvl="1" indent="0">
              <a:buNone/>
            </a:pPr>
            <a:endParaRPr lang="en-US" sz="1500" dirty="0"/>
          </a:p>
          <a:p>
            <a:pPr marL="0" indent="0">
              <a:buNone/>
            </a:pPr>
            <a:r>
              <a:rPr lang="en-US" sz="1600" dirty="0"/>
              <a:t>Just like LWA, CWA is only for endpoints that have a web browser, where the user can manually enter a username and a password. </a:t>
            </a:r>
          </a:p>
          <a:p>
            <a:pPr marL="0" indent="0">
              <a:buNone/>
            </a:pPr>
            <a:r>
              <a:rPr lang="en-US" sz="1600" dirty="0"/>
              <a:t>With CWA, WebAuth and guest VLAN functions remain mutually exclusive.</a:t>
            </a:r>
          </a:p>
        </p:txBody>
      </p:sp>
    </p:spTree>
    <p:extLst>
      <p:ext uri="{BB962C8B-B14F-4D97-AF65-F5344CB8AC3E}">
        <p14:creationId xmlns:p14="http://schemas.microsoft.com/office/powerpoint/2010/main" val="3317664167"/>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Central Web Authentication with Cisco ISE (Cont.)</a:t>
            </a:r>
          </a:p>
        </p:txBody>
      </p:sp>
      <p:sp>
        <p:nvSpPr>
          <p:cNvPr id="2" name="Content Placeholder 1"/>
          <p:cNvSpPr>
            <a:spLocks noGrp="1"/>
          </p:cNvSpPr>
          <p:nvPr>
            <p:ph idx="1"/>
          </p:nvPr>
        </p:nvSpPr>
        <p:spPr>
          <a:xfrm>
            <a:off x="84221" y="641991"/>
            <a:ext cx="9059779" cy="4111377"/>
          </a:xfrm>
        </p:spPr>
        <p:txBody>
          <a:bodyPr/>
          <a:lstStyle/>
          <a:p>
            <a:pPr marL="0" indent="0">
              <a:buNone/>
            </a:pPr>
            <a:r>
              <a:rPr lang="en-US" dirty="0"/>
              <a:t>Authentication for CWA is different from authentication for LWA. The following steps detail how CWA authentication takes place:</a:t>
            </a:r>
          </a:p>
          <a:p>
            <a:pPr marL="0" indent="0">
              <a:buNone/>
            </a:pPr>
            <a:r>
              <a:rPr lang="en-US" sz="1450" b="1" dirty="0"/>
              <a:t>Step 1. </a:t>
            </a:r>
            <a:r>
              <a:rPr lang="en-US" sz="1450" dirty="0"/>
              <a:t>The endpoint entering the network does not have a configured supplicant or the supplicant is misconfigured.</a:t>
            </a:r>
          </a:p>
          <a:p>
            <a:pPr marL="0" indent="0">
              <a:buNone/>
            </a:pPr>
            <a:r>
              <a:rPr lang="en-US" sz="1450" b="1" dirty="0"/>
              <a:t>Step 2. </a:t>
            </a:r>
            <a:r>
              <a:rPr lang="en-US" sz="1450" dirty="0"/>
              <a:t>The switch performs MAB, sending the RADIUS access-request to Cisco ISE (the authentication server).</a:t>
            </a:r>
          </a:p>
          <a:p>
            <a:pPr marL="0" indent="0">
              <a:buNone/>
            </a:pPr>
            <a:r>
              <a:rPr lang="en-US" sz="1450" b="1" dirty="0"/>
              <a:t>Step 3. </a:t>
            </a:r>
            <a:r>
              <a:rPr lang="en-US" sz="1450" dirty="0"/>
              <a:t>The authentication server (ISE) sends the RADIUS result, including a URL redirection, to the centralized portal on the ISE server itself.</a:t>
            </a:r>
          </a:p>
          <a:p>
            <a:pPr marL="0" indent="0">
              <a:buNone/>
            </a:pPr>
            <a:r>
              <a:rPr lang="en-US" sz="1450" b="1" dirty="0"/>
              <a:t>Step 4. </a:t>
            </a:r>
            <a:r>
              <a:rPr lang="en-US" sz="1450" dirty="0"/>
              <a:t>The endpoint is assigned and IP address, DNS server, and default gateway using DHCP.</a:t>
            </a:r>
          </a:p>
          <a:p>
            <a:pPr marL="0" indent="0">
              <a:buNone/>
            </a:pPr>
            <a:r>
              <a:rPr lang="en-US" sz="1450" b="1" dirty="0"/>
              <a:t>Step 5. </a:t>
            </a:r>
            <a:r>
              <a:rPr lang="en-US" sz="1450" dirty="0"/>
              <a:t>The end user opens a browser and enters credentials into the centralized web portal. </a:t>
            </a:r>
          </a:p>
          <a:p>
            <a:pPr marL="0" indent="0">
              <a:buNone/>
            </a:pPr>
            <a:r>
              <a:rPr lang="en-US" sz="1450" b="1" dirty="0"/>
              <a:t>Step 6. </a:t>
            </a:r>
            <a:r>
              <a:rPr lang="en-US" sz="1450" dirty="0"/>
              <a:t>ISE sends a re-authentication change of authorization (CoA-reauth) to the switch.</a:t>
            </a:r>
          </a:p>
          <a:p>
            <a:pPr marL="0" indent="0">
              <a:buNone/>
            </a:pPr>
            <a:r>
              <a:rPr lang="en-US" sz="1450" b="1" dirty="0"/>
              <a:t>Step 7. </a:t>
            </a:r>
            <a:r>
              <a:rPr lang="en-US" sz="1450" dirty="0"/>
              <a:t>The switch sends a new MAB request with the same session ID to ISE. ISE sends the final authorization result to the switch for the end user.</a:t>
            </a:r>
          </a:p>
        </p:txBody>
      </p:sp>
    </p:spTree>
    <p:extLst>
      <p:ext uri="{BB962C8B-B14F-4D97-AF65-F5344CB8AC3E}">
        <p14:creationId xmlns:p14="http://schemas.microsoft.com/office/powerpoint/2010/main" val="1229358020"/>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Enhanced Flexible Authentication (FlexAuth)</a:t>
            </a:r>
          </a:p>
        </p:txBody>
      </p:sp>
      <p:sp>
        <p:nvSpPr>
          <p:cNvPr id="2" name="Content Placeholder 1"/>
          <p:cNvSpPr>
            <a:spLocks noGrp="1"/>
          </p:cNvSpPr>
          <p:nvPr>
            <p:ph idx="1"/>
          </p:nvPr>
        </p:nvSpPr>
        <p:spPr>
          <a:xfrm>
            <a:off x="279610" y="641992"/>
            <a:ext cx="8705692" cy="3091178"/>
          </a:xfrm>
        </p:spPr>
        <p:txBody>
          <a:bodyPr/>
          <a:lstStyle/>
          <a:p>
            <a:pPr marL="0" indent="0">
              <a:buNone/>
            </a:pPr>
            <a:r>
              <a:rPr lang="en-US" sz="1600" dirty="0"/>
              <a:t>By default, a Cisco switch configured with 802.1x, MAB, and WebAuth always attempts 802.1x authentication first, followed by MAB, and finally WebAuth. </a:t>
            </a:r>
          </a:p>
          <a:p>
            <a:pPr marL="0" indent="0">
              <a:buNone/>
            </a:pPr>
            <a:r>
              <a:rPr lang="en-US" sz="1600" dirty="0"/>
              <a:t>If an endpoint that does not support 802.1x tries to connect to the network, it needs to wait for a considerable amount of time before WebAuth is offered as an authentication option. </a:t>
            </a:r>
          </a:p>
          <a:p>
            <a:pPr>
              <a:buFont typeface="Arial" panose="020B0604020202020204" pitchFamily="34" charset="0"/>
              <a:buChar char="•"/>
            </a:pPr>
            <a:r>
              <a:rPr lang="en-US" sz="1600" dirty="0"/>
              <a:t>Enhanced FlexAuth (also referred to as Access Session Manager) addresses this problem by allowing multiple authentication methods concurrently (for example, 802.1x and MAB) so that endpoints can be authenticated and brought online more quickly. </a:t>
            </a:r>
          </a:p>
          <a:p>
            <a:pPr>
              <a:buFont typeface="Arial" panose="020B0604020202020204" pitchFamily="34" charset="0"/>
              <a:buChar char="•"/>
            </a:pPr>
            <a:r>
              <a:rPr lang="en-US" sz="1600" dirty="0"/>
              <a:t>Enhanced FlexAuth is a key component of the Cisco Identity-Based Networking Services (IBNS) 2.0 integrated solution, which offers authentication, access control, and user policy enforcement.</a:t>
            </a:r>
          </a:p>
        </p:txBody>
      </p:sp>
    </p:spTree>
    <p:extLst>
      <p:ext uri="{BB962C8B-B14F-4D97-AF65-F5344CB8AC3E}">
        <p14:creationId xmlns:p14="http://schemas.microsoft.com/office/powerpoint/2010/main" val="2271398098"/>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Cisco Identity-Based Networking Services (IBNS) 2.0</a:t>
            </a:r>
          </a:p>
        </p:txBody>
      </p:sp>
      <p:sp>
        <p:nvSpPr>
          <p:cNvPr id="2" name="Content Placeholder 1"/>
          <p:cNvSpPr>
            <a:spLocks noGrp="1"/>
          </p:cNvSpPr>
          <p:nvPr>
            <p:ph idx="1"/>
          </p:nvPr>
        </p:nvSpPr>
        <p:spPr>
          <a:xfrm>
            <a:off x="324952" y="641991"/>
            <a:ext cx="8572862" cy="2373261"/>
          </a:xfrm>
        </p:spPr>
        <p:txBody>
          <a:bodyPr/>
          <a:lstStyle/>
          <a:p>
            <a:pPr marL="0" indent="0">
              <a:buNone/>
            </a:pPr>
            <a:r>
              <a:rPr lang="en-US" sz="1600" dirty="0"/>
              <a:t>Cisco IBNS 2.0 is an integrated solution that offers authentication, access control, and user policy enforcement with a common end-to-end access policy that applies to both wired and wireless networks. </a:t>
            </a:r>
          </a:p>
          <a:p>
            <a:pPr marL="0" indent="0">
              <a:buNone/>
            </a:pPr>
            <a:r>
              <a:rPr lang="en-US" sz="1600" dirty="0"/>
              <a:t>It is a combination of the following existing features and products:</a:t>
            </a:r>
          </a:p>
          <a:p>
            <a:pPr>
              <a:buFont typeface="Arial" panose="020B0604020202020204" pitchFamily="34" charset="0"/>
              <a:buChar char="•"/>
            </a:pPr>
            <a:r>
              <a:rPr lang="en-US" sz="1600" dirty="0"/>
              <a:t>Enhanced FlexAuth (Access Session Manager)</a:t>
            </a:r>
          </a:p>
          <a:p>
            <a:pPr>
              <a:buFont typeface="Arial" panose="020B0604020202020204" pitchFamily="34" charset="0"/>
              <a:buChar char="•"/>
            </a:pPr>
            <a:r>
              <a:rPr lang="en-US" sz="1600" dirty="0"/>
              <a:t>Cisco Common Classification Policy Language (C3PL)</a:t>
            </a:r>
          </a:p>
          <a:p>
            <a:pPr>
              <a:buFont typeface="Arial" panose="020B0604020202020204" pitchFamily="34" charset="0"/>
              <a:buChar char="•"/>
            </a:pPr>
            <a:r>
              <a:rPr lang="en-US" sz="1600" dirty="0"/>
              <a:t>Cisco ISE</a:t>
            </a:r>
          </a:p>
        </p:txBody>
      </p:sp>
    </p:spTree>
    <p:extLst>
      <p:ext uri="{BB962C8B-B14F-4D97-AF65-F5344CB8AC3E}">
        <p14:creationId xmlns:p14="http://schemas.microsoft.com/office/powerpoint/2010/main" val="2106669517"/>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Cisco TrustSec</a:t>
            </a:r>
          </a:p>
        </p:txBody>
      </p:sp>
      <p:sp>
        <p:nvSpPr>
          <p:cNvPr id="2" name="Content Placeholder 1"/>
          <p:cNvSpPr>
            <a:spLocks noGrp="1"/>
          </p:cNvSpPr>
          <p:nvPr>
            <p:ph idx="1"/>
          </p:nvPr>
        </p:nvSpPr>
        <p:spPr>
          <a:xfrm>
            <a:off x="70757" y="692103"/>
            <a:ext cx="9002486" cy="3990464"/>
          </a:xfrm>
        </p:spPr>
        <p:txBody>
          <a:bodyPr/>
          <a:lstStyle/>
          <a:p>
            <a:pPr marL="0" indent="0">
              <a:buNone/>
            </a:pPr>
            <a:r>
              <a:rPr lang="en-US" dirty="0"/>
              <a:t>TrustSec is a next-generation access control enforcement solution developed by Cisco to address the growing operational challenges related to maintaining firewall rules and ACLs by using Security Group Tag (SGT) tags.</a:t>
            </a:r>
          </a:p>
          <a:p>
            <a:pPr>
              <a:buFont typeface="Arial" panose="020B0604020202020204" pitchFamily="34" charset="0"/>
              <a:buChar char="•"/>
            </a:pPr>
            <a:r>
              <a:rPr lang="en-US" dirty="0"/>
              <a:t>TrustSec uses SGT tags to perform ingress tagging and egress filtering to enforce access control policy. </a:t>
            </a:r>
          </a:p>
          <a:p>
            <a:pPr>
              <a:buFont typeface="Arial" panose="020B0604020202020204" pitchFamily="34" charset="0"/>
              <a:buChar char="•"/>
            </a:pPr>
            <a:r>
              <a:rPr lang="en-US" dirty="0"/>
              <a:t>Cisco ISE assigns the SGT tags to users or devices that are successfully authenticated and authorized through 802.1x, MAB, or WebAuth. </a:t>
            </a:r>
          </a:p>
          <a:p>
            <a:pPr>
              <a:buFont typeface="Arial" panose="020B0604020202020204" pitchFamily="34" charset="0"/>
              <a:buChar char="•"/>
            </a:pPr>
            <a:r>
              <a:rPr lang="en-US" dirty="0"/>
              <a:t>The SGT tag assignment is delivered to the authenticator as an authorization option (in the same way as a dACL). After the SGT tag is assigned, an access enforcement policy (allow or drop) based on the SGT tag can be applied at any egress point of the TrustSec network.</a:t>
            </a:r>
          </a:p>
          <a:p>
            <a:pPr>
              <a:buFont typeface="Arial" panose="020B0604020202020204" pitchFamily="34" charset="0"/>
              <a:buChar char="•"/>
            </a:pPr>
            <a:r>
              <a:rPr lang="en-US" dirty="0"/>
              <a:t>SGT tags represent the context of the user, device, use case, or function. This means SGT tags are often named after particular roles or business use cases.</a:t>
            </a:r>
          </a:p>
          <a:p>
            <a:pPr marL="0" indent="0">
              <a:buNone/>
            </a:pPr>
            <a:r>
              <a:rPr lang="en-US" dirty="0"/>
              <a:t>SGT tags are referred to as scalable group tags in Cisco Software-Defined Access (SD-Access).</a:t>
            </a:r>
          </a:p>
        </p:txBody>
      </p:sp>
    </p:spTree>
    <p:extLst>
      <p:ext uri="{BB962C8B-B14F-4D97-AF65-F5344CB8AC3E}">
        <p14:creationId xmlns:p14="http://schemas.microsoft.com/office/powerpoint/2010/main" val="3756327289"/>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Cisco TrustSec (Cont.)</a:t>
            </a:r>
          </a:p>
        </p:txBody>
      </p:sp>
      <p:sp>
        <p:nvSpPr>
          <p:cNvPr id="2" name="Content Placeholder 1"/>
          <p:cNvSpPr>
            <a:spLocks noGrp="1"/>
          </p:cNvSpPr>
          <p:nvPr>
            <p:ph idx="1"/>
          </p:nvPr>
        </p:nvSpPr>
        <p:spPr>
          <a:xfrm>
            <a:off x="136027" y="661737"/>
            <a:ext cx="4221168" cy="3990464"/>
          </a:xfrm>
        </p:spPr>
        <p:txBody>
          <a:bodyPr/>
          <a:lstStyle/>
          <a:p>
            <a:pPr marL="0" indent="0">
              <a:buNone/>
            </a:pPr>
            <a:r>
              <a:rPr lang="en-US" sz="1600" dirty="0"/>
              <a:t>Figure 25-9 illustrates a list of default SGT tags on Cisco ISE. The SGT tags all have business-relevant names and descriptions. </a:t>
            </a:r>
          </a:p>
          <a:p>
            <a:pPr marL="0" indent="0">
              <a:buNone/>
            </a:pPr>
            <a:r>
              <a:rPr lang="en-US" sz="1600" dirty="0"/>
              <a:t>The SGT name is available on ISE and network devices to create policies; what is actually inserted into a Layer 2 frame SGT tag is a numeric value like the ones shown in the SGT column in decimal and hexadecimal notation.</a:t>
            </a:r>
          </a:p>
          <a:p>
            <a:pPr marL="0" indent="0">
              <a:buNone/>
            </a:pPr>
            <a:r>
              <a:rPr lang="en-US" dirty="0"/>
              <a:t>TrustSec configuration occurs in three phases:</a:t>
            </a:r>
          </a:p>
          <a:p>
            <a:pPr>
              <a:buFont typeface="Arial" panose="020B0604020202020204" pitchFamily="34" charset="0"/>
              <a:buChar char="•"/>
            </a:pPr>
            <a:r>
              <a:rPr lang="en-US" dirty="0"/>
              <a:t>Ingress classification</a:t>
            </a:r>
          </a:p>
          <a:p>
            <a:pPr>
              <a:buFont typeface="Arial" panose="020B0604020202020204" pitchFamily="34" charset="0"/>
              <a:buChar char="•"/>
            </a:pPr>
            <a:r>
              <a:rPr lang="en-US" dirty="0"/>
              <a:t>Propagation</a:t>
            </a:r>
          </a:p>
          <a:p>
            <a:pPr>
              <a:buFont typeface="Arial" panose="020B0604020202020204" pitchFamily="34" charset="0"/>
              <a:buChar char="•"/>
            </a:pPr>
            <a:r>
              <a:rPr lang="en-US" dirty="0"/>
              <a:t>Egress enforcement</a:t>
            </a:r>
            <a:endParaRPr lang="en-US" sz="1600" dirty="0"/>
          </a:p>
        </p:txBody>
      </p:sp>
      <p:sp>
        <p:nvSpPr>
          <p:cNvPr id="5" name="TextBox 4"/>
          <p:cNvSpPr txBox="1"/>
          <p:nvPr/>
        </p:nvSpPr>
        <p:spPr>
          <a:xfrm>
            <a:off x="4752519" y="3918275"/>
            <a:ext cx="3886000" cy="323165"/>
          </a:xfrm>
          <a:prstGeom prst="rect">
            <a:avLst/>
          </a:prstGeom>
          <a:noFill/>
        </p:spPr>
        <p:txBody>
          <a:bodyPr wrap="none" rtlCol="0">
            <a:spAutoFit/>
          </a:bodyPr>
          <a:lstStyle/>
          <a:p>
            <a:r>
              <a:rPr lang="it-IT" sz="1500" b="1" dirty="0"/>
              <a:t>Figure 25-9 </a:t>
            </a:r>
            <a:r>
              <a:rPr lang="it-IT" sz="1500" i="1" dirty="0"/>
              <a:t>Default SGT Tags in Cisco ISE</a:t>
            </a:r>
            <a:endParaRPr lang="en-US" sz="1500" dirty="0"/>
          </a:p>
        </p:txBody>
      </p:sp>
      <p:pic>
        <p:nvPicPr>
          <p:cNvPr id="4" name="Picture 3"/>
          <p:cNvPicPr>
            <a:picLocks noChangeAspect="1"/>
          </p:cNvPicPr>
          <p:nvPr/>
        </p:nvPicPr>
        <p:blipFill>
          <a:blip r:embed="rId2"/>
          <a:stretch>
            <a:fillRect/>
          </a:stretch>
        </p:blipFill>
        <p:spPr>
          <a:xfrm>
            <a:off x="4357196" y="1395663"/>
            <a:ext cx="4676646" cy="2522612"/>
          </a:xfrm>
          <a:prstGeom prst="rect">
            <a:avLst/>
          </a:prstGeom>
        </p:spPr>
      </p:pic>
    </p:spTree>
    <p:extLst>
      <p:ext uri="{BB962C8B-B14F-4D97-AF65-F5344CB8AC3E}">
        <p14:creationId xmlns:p14="http://schemas.microsoft.com/office/powerpoint/2010/main" val="319401981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51353"/>
          </a:xfrm>
        </p:spPr>
        <p:txBody>
          <a:bodyPr/>
          <a:lstStyle/>
          <a:p>
            <a:r>
              <a:rPr lang="en-US" sz="1600" dirty="0"/>
              <a:t>Network Security Design for Threat Defense</a:t>
            </a:r>
            <a:br>
              <a:rPr lang="en-US" dirty="0"/>
            </a:br>
            <a:r>
              <a:rPr lang="en-US" dirty="0"/>
              <a:t>Cisco SAFE Domains</a:t>
            </a:r>
          </a:p>
        </p:txBody>
      </p:sp>
      <p:sp>
        <p:nvSpPr>
          <p:cNvPr id="2" name="Content Placeholder 1"/>
          <p:cNvSpPr>
            <a:spLocks noGrp="1"/>
          </p:cNvSpPr>
          <p:nvPr>
            <p:ph idx="1"/>
          </p:nvPr>
        </p:nvSpPr>
        <p:spPr>
          <a:xfrm>
            <a:off x="222738" y="651353"/>
            <a:ext cx="3848221" cy="3997088"/>
          </a:xfrm>
        </p:spPr>
        <p:txBody>
          <a:bodyPr/>
          <a:lstStyle/>
          <a:p>
            <a:pPr marL="0" indent="0">
              <a:buNone/>
            </a:pPr>
            <a:r>
              <a:rPr lang="en-US" dirty="0"/>
              <a:t>Cisco SAFE also defines secure domains, which are operational areas used to protect the different PINs. The following security concepts are used to evaluate each PIN:</a:t>
            </a:r>
            <a:endParaRPr lang="en-US" sz="1600" dirty="0"/>
          </a:p>
          <a:p>
            <a:pPr lvl="1">
              <a:buFont typeface="Arial" panose="020B0604020202020204" pitchFamily="34" charset="0"/>
              <a:buChar char="•"/>
            </a:pPr>
            <a:r>
              <a:rPr lang="en-US" sz="1600" dirty="0"/>
              <a:t>Management</a:t>
            </a:r>
          </a:p>
          <a:p>
            <a:pPr lvl="1">
              <a:buFont typeface="Arial" panose="020B0604020202020204" pitchFamily="34" charset="0"/>
              <a:buChar char="•"/>
            </a:pPr>
            <a:r>
              <a:rPr lang="en-US" sz="1600" dirty="0"/>
              <a:t>Security Intelligence</a:t>
            </a:r>
          </a:p>
          <a:p>
            <a:pPr lvl="1">
              <a:buFont typeface="Arial" panose="020B0604020202020204" pitchFamily="34" charset="0"/>
              <a:buChar char="•"/>
            </a:pPr>
            <a:r>
              <a:rPr lang="en-US" sz="1600" dirty="0"/>
              <a:t>Compliance</a:t>
            </a:r>
          </a:p>
          <a:p>
            <a:pPr lvl="1">
              <a:buFont typeface="Arial" panose="020B0604020202020204" pitchFamily="34" charset="0"/>
              <a:buChar char="•"/>
            </a:pPr>
            <a:r>
              <a:rPr lang="en-US" sz="1600" dirty="0"/>
              <a:t>Segmentation</a:t>
            </a:r>
          </a:p>
          <a:p>
            <a:pPr lvl="1">
              <a:buFont typeface="Arial" panose="020B0604020202020204" pitchFamily="34" charset="0"/>
              <a:buChar char="•"/>
            </a:pPr>
            <a:r>
              <a:rPr lang="en-US" sz="1600" dirty="0"/>
              <a:t>Threat Defense</a:t>
            </a:r>
          </a:p>
          <a:p>
            <a:pPr lvl="1">
              <a:buFont typeface="Arial" panose="020B0604020202020204" pitchFamily="34" charset="0"/>
              <a:buChar char="•"/>
            </a:pPr>
            <a:r>
              <a:rPr lang="en-US" sz="1600" dirty="0"/>
              <a:t>Secure Services</a:t>
            </a:r>
          </a:p>
        </p:txBody>
      </p:sp>
      <p:sp>
        <p:nvSpPr>
          <p:cNvPr id="5" name="Rectangle 4"/>
          <p:cNvSpPr/>
          <p:nvPr/>
        </p:nvSpPr>
        <p:spPr>
          <a:xfrm>
            <a:off x="4586770" y="3826370"/>
            <a:ext cx="3903633" cy="369332"/>
          </a:xfrm>
          <a:prstGeom prst="rect">
            <a:avLst/>
          </a:prstGeom>
        </p:spPr>
        <p:txBody>
          <a:bodyPr wrap="none">
            <a:spAutoFit/>
          </a:bodyPr>
          <a:lstStyle/>
          <a:p>
            <a:r>
              <a:rPr lang="en-US" b="1" dirty="0">
                <a:solidFill>
                  <a:srgbClr val="000000"/>
                </a:solidFill>
                <a:latin typeface="Cisco-Bold"/>
              </a:rPr>
              <a:t>Figure 25-1 </a:t>
            </a:r>
            <a:r>
              <a:rPr lang="en-US" i="1" dirty="0">
                <a:solidFill>
                  <a:srgbClr val="000000"/>
                </a:solidFill>
                <a:latin typeface="CiscoSerif-Italic-Regular"/>
              </a:rPr>
              <a:t>The Key to Cisco SAFE</a:t>
            </a:r>
            <a:endParaRPr lang="en-US" dirty="0">
              <a:solidFill>
                <a:srgbClr val="000000"/>
              </a:solidFill>
            </a:endParaRPr>
          </a:p>
        </p:txBody>
      </p:sp>
      <p:pic>
        <p:nvPicPr>
          <p:cNvPr id="4" name="Picture 3"/>
          <p:cNvPicPr>
            <a:picLocks noChangeAspect="1"/>
          </p:cNvPicPr>
          <p:nvPr/>
        </p:nvPicPr>
        <p:blipFill>
          <a:blip r:embed="rId2"/>
          <a:stretch>
            <a:fillRect/>
          </a:stretch>
        </p:blipFill>
        <p:spPr>
          <a:xfrm>
            <a:off x="4070959" y="939450"/>
            <a:ext cx="4935256" cy="2883954"/>
          </a:xfrm>
          <a:prstGeom prst="rect">
            <a:avLst/>
          </a:prstGeom>
        </p:spPr>
      </p:pic>
    </p:spTree>
    <p:extLst>
      <p:ext uri="{BB962C8B-B14F-4D97-AF65-F5344CB8AC3E}">
        <p14:creationId xmlns:p14="http://schemas.microsoft.com/office/powerpoint/2010/main" val="3749537437"/>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Ingress Classification</a:t>
            </a:r>
          </a:p>
        </p:txBody>
      </p:sp>
      <p:sp>
        <p:nvSpPr>
          <p:cNvPr id="2" name="Content Placeholder 1"/>
          <p:cNvSpPr>
            <a:spLocks noGrp="1"/>
          </p:cNvSpPr>
          <p:nvPr>
            <p:ph idx="1"/>
          </p:nvPr>
        </p:nvSpPr>
        <p:spPr>
          <a:xfrm>
            <a:off x="219154" y="641993"/>
            <a:ext cx="8678660" cy="1927396"/>
          </a:xfrm>
        </p:spPr>
        <p:txBody>
          <a:bodyPr/>
          <a:lstStyle/>
          <a:p>
            <a:pPr marL="0" indent="0">
              <a:buNone/>
            </a:pPr>
            <a:r>
              <a:rPr lang="en-US" dirty="0"/>
              <a:t>Ingress classification is the process of assigning SGT tags to users, endpoints, or other resources as they ingress the TrustSec network, and it can happen in one of two ways:</a:t>
            </a:r>
          </a:p>
          <a:p>
            <a:pPr>
              <a:buFont typeface="Arial" panose="020B0604020202020204" pitchFamily="34" charset="0"/>
              <a:buChar char="•"/>
            </a:pPr>
            <a:r>
              <a:rPr lang="en-US" b="1" dirty="0"/>
              <a:t>Dynamic assignment - </a:t>
            </a:r>
            <a:r>
              <a:rPr lang="en-US" dirty="0"/>
              <a:t>The SGT is assigned dynamically and can be downloaded as an authorization option from ISE when authenticating using 802.1x, MAB, or WebAuth.</a:t>
            </a:r>
          </a:p>
          <a:p>
            <a:pPr>
              <a:buFont typeface="Arial" panose="020B0604020202020204" pitchFamily="34" charset="0"/>
              <a:buChar char="•"/>
            </a:pPr>
            <a:r>
              <a:rPr lang="en-US" b="1" dirty="0"/>
              <a:t>Static assignment - </a:t>
            </a:r>
            <a:r>
              <a:rPr lang="en-US" dirty="0"/>
              <a:t>In environments such as a data center that do not require 802.1x, MAB, or WebAuth authentication, dynamic SGT assignment is not possible. Static assignment on a device can be one of the following:</a:t>
            </a:r>
          </a:p>
        </p:txBody>
      </p:sp>
      <p:sp>
        <p:nvSpPr>
          <p:cNvPr id="5" name="TextBox 4"/>
          <p:cNvSpPr txBox="1"/>
          <p:nvPr/>
        </p:nvSpPr>
        <p:spPr>
          <a:xfrm>
            <a:off x="1020199" y="2639532"/>
            <a:ext cx="2885470" cy="1015663"/>
          </a:xfrm>
          <a:prstGeom prst="rect">
            <a:avLst/>
          </a:prstGeom>
          <a:noFill/>
        </p:spPr>
        <p:txBody>
          <a:bodyPr wrap="none" rtlCol="0">
            <a:spAutoFit/>
          </a:bodyPr>
          <a:lstStyle/>
          <a:p>
            <a:pPr marL="285750" indent="-285750">
              <a:buFont typeface="Arial" panose="020B0604020202020204" pitchFamily="34" charset="0"/>
              <a:buChar char="•"/>
            </a:pPr>
            <a:r>
              <a:rPr lang="en-US" sz="1500" dirty="0">
                <a:solidFill>
                  <a:srgbClr val="000000"/>
                </a:solidFill>
              </a:rPr>
              <a:t>IP to SGT tag</a:t>
            </a:r>
          </a:p>
          <a:p>
            <a:pPr marL="285750" indent="-285750">
              <a:buFont typeface="Arial" panose="020B0604020202020204" pitchFamily="34" charset="0"/>
              <a:buChar char="•"/>
            </a:pPr>
            <a:r>
              <a:rPr lang="en-US" sz="1500" dirty="0">
                <a:solidFill>
                  <a:srgbClr val="000000"/>
                </a:solidFill>
              </a:rPr>
              <a:t>Subnet to SGT tag</a:t>
            </a:r>
          </a:p>
          <a:p>
            <a:pPr marL="285750" indent="-285750">
              <a:buFont typeface="Arial" panose="020B0604020202020204" pitchFamily="34" charset="0"/>
              <a:buChar char="•"/>
            </a:pPr>
            <a:r>
              <a:rPr lang="en-US" sz="1500" dirty="0">
                <a:solidFill>
                  <a:srgbClr val="000000"/>
                </a:solidFill>
              </a:rPr>
              <a:t>VLAN to SGT tag</a:t>
            </a:r>
          </a:p>
          <a:p>
            <a:pPr marL="285750" indent="-285750">
              <a:buFont typeface="Arial" panose="020B0604020202020204" pitchFamily="34" charset="0"/>
              <a:buChar char="•"/>
            </a:pPr>
            <a:r>
              <a:rPr lang="en-US" sz="1500" dirty="0">
                <a:solidFill>
                  <a:srgbClr val="000000"/>
                </a:solidFill>
              </a:rPr>
              <a:t>Layer 2 interface to SGT tag</a:t>
            </a:r>
          </a:p>
        </p:txBody>
      </p:sp>
      <p:sp>
        <p:nvSpPr>
          <p:cNvPr id="6" name="TextBox 5"/>
          <p:cNvSpPr txBox="1"/>
          <p:nvPr/>
        </p:nvSpPr>
        <p:spPr>
          <a:xfrm>
            <a:off x="4934476" y="2626548"/>
            <a:ext cx="3486595" cy="1015663"/>
          </a:xfrm>
          <a:prstGeom prst="rect">
            <a:avLst/>
          </a:prstGeom>
          <a:noFill/>
        </p:spPr>
        <p:txBody>
          <a:bodyPr wrap="none" rtlCol="0">
            <a:spAutoFit/>
          </a:bodyPr>
          <a:lstStyle/>
          <a:p>
            <a:pPr marL="285750" indent="-285750">
              <a:buFont typeface="Arial" panose="020B0604020202020204" pitchFamily="34" charset="0"/>
              <a:buChar char="•"/>
            </a:pPr>
            <a:r>
              <a:rPr lang="en-US" sz="1500" dirty="0">
                <a:solidFill>
                  <a:srgbClr val="000000"/>
                </a:solidFill>
              </a:rPr>
              <a:t>Layer 3 logical interface to SGT tag</a:t>
            </a:r>
          </a:p>
          <a:p>
            <a:pPr marL="285750" indent="-285750">
              <a:buFont typeface="Arial" panose="020B0604020202020204" pitchFamily="34" charset="0"/>
              <a:buChar char="•"/>
            </a:pPr>
            <a:r>
              <a:rPr lang="en-US" sz="1500" dirty="0">
                <a:solidFill>
                  <a:srgbClr val="000000"/>
                </a:solidFill>
              </a:rPr>
              <a:t>Port to SGT tag</a:t>
            </a:r>
          </a:p>
          <a:p>
            <a:pPr marL="285750" indent="-285750">
              <a:buFont typeface="Arial" panose="020B0604020202020204" pitchFamily="34" charset="0"/>
              <a:buChar char="•"/>
            </a:pPr>
            <a:r>
              <a:rPr lang="nn-NO" sz="1500" dirty="0">
                <a:solidFill>
                  <a:srgbClr val="000000"/>
                </a:solidFill>
              </a:rPr>
              <a:t>Port profile to SGT tag</a:t>
            </a:r>
          </a:p>
          <a:p>
            <a:endParaRPr lang="nn-NO" sz="1500" dirty="0">
              <a:solidFill>
                <a:srgbClr val="000000"/>
              </a:solidFill>
            </a:endParaRPr>
          </a:p>
        </p:txBody>
      </p:sp>
      <p:sp>
        <p:nvSpPr>
          <p:cNvPr id="7" name="TextBox 6"/>
          <p:cNvSpPr txBox="1"/>
          <p:nvPr/>
        </p:nvSpPr>
        <p:spPr>
          <a:xfrm>
            <a:off x="219154" y="3783733"/>
            <a:ext cx="8678660" cy="784830"/>
          </a:xfrm>
          <a:prstGeom prst="rect">
            <a:avLst/>
          </a:prstGeom>
          <a:noFill/>
        </p:spPr>
        <p:txBody>
          <a:bodyPr wrap="square" rtlCol="0">
            <a:spAutoFit/>
          </a:bodyPr>
          <a:lstStyle/>
          <a:p>
            <a:r>
              <a:rPr lang="en-US" sz="1500" dirty="0">
                <a:solidFill>
                  <a:srgbClr val="000000"/>
                </a:solidFill>
              </a:rPr>
              <a:t>As an alternative to assigning an SGT tag to a port, Cisco ISE added the ability to centrally configure a database of IP addresses and their corresponding SGT tags. Network devices that are SGT capable can download the list from Cisco ISE.</a:t>
            </a:r>
          </a:p>
        </p:txBody>
      </p:sp>
    </p:spTree>
    <p:extLst>
      <p:ext uri="{BB962C8B-B14F-4D97-AF65-F5344CB8AC3E}">
        <p14:creationId xmlns:p14="http://schemas.microsoft.com/office/powerpoint/2010/main" val="9753602"/>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Propagation</a:t>
            </a:r>
          </a:p>
        </p:txBody>
      </p:sp>
      <p:sp>
        <p:nvSpPr>
          <p:cNvPr id="2" name="Content Placeholder 1"/>
          <p:cNvSpPr>
            <a:spLocks noGrp="1"/>
          </p:cNvSpPr>
          <p:nvPr>
            <p:ph idx="1"/>
          </p:nvPr>
        </p:nvSpPr>
        <p:spPr>
          <a:xfrm>
            <a:off x="287167" y="641992"/>
            <a:ext cx="8856833" cy="1806484"/>
          </a:xfrm>
        </p:spPr>
        <p:txBody>
          <a:bodyPr/>
          <a:lstStyle/>
          <a:p>
            <a:pPr marL="0" indent="0">
              <a:buNone/>
            </a:pPr>
            <a:r>
              <a:rPr lang="en-US" sz="1600" dirty="0"/>
              <a:t>Propagation</a:t>
            </a:r>
            <a:r>
              <a:rPr lang="en-US" sz="1600" i="1" dirty="0"/>
              <a:t> </a:t>
            </a:r>
            <a:r>
              <a:rPr lang="en-US" sz="1600" dirty="0"/>
              <a:t>is the process of communicating the mappings to the TrustSec network devices that will enforce policy based on SGT tags. </a:t>
            </a:r>
          </a:p>
          <a:p>
            <a:pPr marL="0" indent="0">
              <a:buNone/>
            </a:pPr>
            <a:r>
              <a:rPr lang="en-US" sz="1600" dirty="0"/>
              <a:t>There are two methods available for propagating an SGT tag—inline tagging (also referred to as native tagging) and the Cisco-created protocol SGT Exchange Protocol (SXP):</a:t>
            </a:r>
          </a:p>
          <a:p>
            <a:pPr>
              <a:buFont typeface="Arial" panose="020B0604020202020204" pitchFamily="34" charset="0"/>
              <a:buChar char="•"/>
            </a:pPr>
            <a:r>
              <a:rPr lang="en-US" sz="1600" b="1" dirty="0"/>
              <a:t>Inline tagging - </a:t>
            </a:r>
            <a:r>
              <a:rPr lang="en-US" sz="1600" dirty="0"/>
              <a:t>With inline tagging, a switch inserts the SGT tag inside a frame to allow upstream devices to read and apply policy.</a:t>
            </a:r>
          </a:p>
        </p:txBody>
      </p:sp>
      <p:sp>
        <p:nvSpPr>
          <p:cNvPr id="5" name="TextBox 4"/>
          <p:cNvSpPr txBox="1"/>
          <p:nvPr/>
        </p:nvSpPr>
        <p:spPr>
          <a:xfrm>
            <a:off x="1850085" y="4435974"/>
            <a:ext cx="5197641" cy="338554"/>
          </a:xfrm>
          <a:prstGeom prst="rect">
            <a:avLst/>
          </a:prstGeom>
          <a:noFill/>
        </p:spPr>
        <p:txBody>
          <a:bodyPr wrap="none" rtlCol="0">
            <a:spAutoFit/>
          </a:bodyPr>
          <a:lstStyle/>
          <a:p>
            <a:r>
              <a:rPr lang="en-US" sz="1600" b="1" dirty="0">
                <a:solidFill>
                  <a:srgbClr val="000000"/>
                </a:solidFill>
              </a:rPr>
              <a:t>Figure 25-10 </a:t>
            </a:r>
            <a:r>
              <a:rPr lang="en-US" sz="1600" i="1" dirty="0">
                <a:solidFill>
                  <a:srgbClr val="000000"/>
                </a:solidFill>
              </a:rPr>
              <a:t>Layer 2 Ethernet Frame with an SGT Tag</a:t>
            </a:r>
            <a:endParaRPr lang="en-US" sz="1600" dirty="0">
              <a:solidFill>
                <a:srgbClr val="000000"/>
              </a:solidFill>
            </a:endParaRPr>
          </a:p>
        </p:txBody>
      </p:sp>
      <p:pic>
        <p:nvPicPr>
          <p:cNvPr id="6" name="Picture 5"/>
          <p:cNvPicPr>
            <a:picLocks noChangeAspect="1"/>
          </p:cNvPicPr>
          <p:nvPr/>
        </p:nvPicPr>
        <p:blipFill>
          <a:blip r:embed="rId2"/>
          <a:stretch>
            <a:fillRect/>
          </a:stretch>
        </p:blipFill>
        <p:spPr>
          <a:xfrm>
            <a:off x="1743194" y="2547877"/>
            <a:ext cx="5411421" cy="1888097"/>
          </a:xfrm>
          <a:prstGeom prst="rect">
            <a:avLst/>
          </a:prstGeom>
        </p:spPr>
      </p:pic>
    </p:spTree>
    <p:extLst>
      <p:ext uri="{BB962C8B-B14F-4D97-AF65-F5344CB8AC3E}">
        <p14:creationId xmlns:p14="http://schemas.microsoft.com/office/powerpoint/2010/main" val="4203758093"/>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Propagation (Cont.)</a:t>
            </a:r>
          </a:p>
        </p:txBody>
      </p:sp>
      <p:sp>
        <p:nvSpPr>
          <p:cNvPr id="2" name="Content Placeholder 1"/>
          <p:cNvSpPr>
            <a:spLocks noGrp="1"/>
          </p:cNvSpPr>
          <p:nvPr>
            <p:ph idx="1"/>
          </p:nvPr>
        </p:nvSpPr>
        <p:spPr>
          <a:xfrm>
            <a:off x="151140" y="641991"/>
            <a:ext cx="4134847" cy="4043363"/>
          </a:xfrm>
        </p:spPr>
        <p:txBody>
          <a:bodyPr/>
          <a:lstStyle/>
          <a:p>
            <a:pPr>
              <a:buFont typeface="Arial" panose="020B0604020202020204" pitchFamily="34" charset="0"/>
              <a:buChar char="•"/>
            </a:pPr>
            <a:r>
              <a:rPr lang="en-US" sz="1600" b="1" dirty="0"/>
              <a:t>SXP propagation - </a:t>
            </a:r>
            <a:r>
              <a:rPr lang="en-US" sz="1600" dirty="0"/>
              <a:t>SXP is a TCP-based peer-to-peer protocol used for network devices that do not support SGT inline tagging in hardware. </a:t>
            </a:r>
          </a:p>
          <a:p>
            <a:pPr lvl="1">
              <a:buFont typeface="Arial" panose="020B0604020202020204" pitchFamily="34" charset="0"/>
              <a:buChar char="•"/>
            </a:pPr>
            <a:r>
              <a:rPr lang="en-US" sz="1600" dirty="0"/>
              <a:t>Non-inline tagging switches also have an SGT mapping database to check packets against and enforce policy. </a:t>
            </a:r>
          </a:p>
          <a:p>
            <a:pPr lvl="1">
              <a:buFont typeface="Arial" panose="020B0604020202020204" pitchFamily="34" charset="0"/>
              <a:buChar char="•"/>
            </a:pPr>
            <a:r>
              <a:rPr lang="en-US" sz="1600" dirty="0"/>
              <a:t>The SXP peer that sends IP-to-SGT bindings is called a speaker. </a:t>
            </a:r>
          </a:p>
          <a:p>
            <a:pPr lvl="1">
              <a:buFont typeface="Arial" panose="020B0604020202020204" pitchFamily="34" charset="0"/>
              <a:buChar char="•"/>
            </a:pPr>
            <a:r>
              <a:rPr lang="en-US" sz="1600" dirty="0"/>
              <a:t>The IP-to-SGT binding receiver is called a listener. </a:t>
            </a:r>
          </a:p>
          <a:p>
            <a:pPr lvl="1">
              <a:buFont typeface="Arial" panose="020B0604020202020204" pitchFamily="34" charset="0"/>
              <a:buChar char="•"/>
            </a:pPr>
            <a:r>
              <a:rPr lang="en-US" sz="1600" dirty="0"/>
              <a:t>SXP connections can be single-hop or multi-hop, as shown in Figure 25-11.</a:t>
            </a:r>
          </a:p>
        </p:txBody>
      </p:sp>
      <p:sp>
        <p:nvSpPr>
          <p:cNvPr id="5" name="TextBox 4"/>
          <p:cNvSpPr txBox="1"/>
          <p:nvPr/>
        </p:nvSpPr>
        <p:spPr>
          <a:xfrm>
            <a:off x="4714881" y="4100579"/>
            <a:ext cx="3842590" cy="584775"/>
          </a:xfrm>
          <a:prstGeom prst="rect">
            <a:avLst/>
          </a:prstGeom>
          <a:noFill/>
        </p:spPr>
        <p:txBody>
          <a:bodyPr wrap="none" rtlCol="0">
            <a:spAutoFit/>
          </a:bodyPr>
          <a:lstStyle/>
          <a:p>
            <a:r>
              <a:rPr lang="en-US" sz="1600" b="1" dirty="0">
                <a:solidFill>
                  <a:srgbClr val="000000"/>
                </a:solidFill>
              </a:rPr>
              <a:t>Figure 25-11 </a:t>
            </a:r>
            <a:r>
              <a:rPr lang="en-US" sz="1600" i="1" dirty="0">
                <a:solidFill>
                  <a:srgbClr val="000000"/>
                </a:solidFill>
              </a:rPr>
              <a:t>Single-Hop and Multi-Hop </a:t>
            </a:r>
          </a:p>
          <a:p>
            <a:r>
              <a:rPr lang="en-US" sz="1600" i="1" dirty="0">
                <a:solidFill>
                  <a:srgbClr val="000000"/>
                </a:solidFill>
              </a:rPr>
              <a:t>SXP Connections</a:t>
            </a:r>
            <a:endParaRPr lang="en-US" sz="1600" dirty="0">
              <a:solidFill>
                <a:srgbClr val="000000"/>
              </a:solidFill>
            </a:endParaRPr>
          </a:p>
        </p:txBody>
      </p:sp>
      <p:pic>
        <p:nvPicPr>
          <p:cNvPr id="4" name="Picture 3"/>
          <p:cNvPicPr>
            <a:picLocks noChangeAspect="1"/>
          </p:cNvPicPr>
          <p:nvPr/>
        </p:nvPicPr>
        <p:blipFill>
          <a:blip r:embed="rId2"/>
          <a:stretch>
            <a:fillRect/>
          </a:stretch>
        </p:blipFill>
        <p:spPr>
          <a:xfrm>
            <a:off x="4285988" y="641991"/>
            <a:ext cx="4700376" cy="3385271"/>
          </a:xfrm>
          <a:prstGeom prst="rect">
            <a:avLst/>
          </a:prstGeom>
        </p:spPr>
      </p:pic>
    </p:spTree>
    <p:extLst>
      <p:ext uri="{BB962C8B-B14F-4D97-AF65-F5344CB8AC3E}">
        <p14:creationId xmlns:p14="http://schemas.microsoft.com/office/powerpoint/2010/main" val="1632856259"/>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Propagation: SPX Example</a:t>
            </a:r>
          </a:p>
        </p:txBody>
      </p:sp>
      <p:sp>
        <p:nvSpPr>
          <p:cNvPr id="2" name="Content Placeholder 1"/>
          <p:cNvSpPr>
            <a:spLocks noGrp="1"/>
          </p:cNvSpPr>
          <p:nvPr>
            <p:ph idx="1"/>
          </p:nvPr>
        </p:nvSpPr>
        <p:spPr>
          <a:xfrm>
            <a:off x="151140" y="641991"/>
            <a:ext cx="8746674" cy="1557103"/>
          </a:xfrm>
        </p:spPr>
        <p:txBody>
          <a:bodyPr/>
          <a:lstStyle/>
          <a:p>
            <a:pPr>
              <a:buFont typeface="Arial" panose="020B0604020202020204" pitchFamily="34" charset="0"/>
              <a:buChar char="•"/>
            </a:pPr>
            <a:r>
              <a:rPr lang="en-US" dirty="0"/>
              <a:t>Figure 25-12 shows an example of one access switch that supports native tagging. The packets get tagged on the uplink port and through the infrastructure. </a:t>
            </a:r>
          </a:p>
          <a:p>
            <a:pPr>
              <a:buFont typeface="Arial" panose="020B0604020202020204" pitchFamily="34" charset="0"/>
              <a:buChar char="•"/>
            </a:pPr>
            <a:r>
              <a:rPr lang="en-US" dirty="0"/>
              <a:t>It also shows a switch that is not capable of inline tagging and that uses SXP to update the upstream switch. </a:t>
            </a:r>
          </a:p>
          <a:p>
            <a:pPr>
              <a:buFont typeface="Arial" panose="020B0604020202020204" pitchFamily="34" charset="0"/>
              <a:buChar char="•"/>
            </a:pPr>
            <a:r>
              <a:rPr lang="en-US" dirty="0"/>
              <a:t>In both cases, the upstream switch continues to tag the traffic throughout the infrastructure.</a:t>
            </a:r>
            <a:endParaRPr lang="en-US" sz="1600" dirty="0"/>
          </a:p>
        </p:txBody>
      </p:sp>
      <p:sp>
        <p:nvSpPr>
          <p:cNvPr id="5" name="TextBox 4"/>
          <p:cNvSpPr txBox="1"/>
          <p:nvPr/>
        </p:nvSpPr>
        <p:spPr>
          <a:xfrm>
            <a:off x="6458187" y="3139117"/>
            <a:ext cx="2685814" cy="553998"/>
          </a:xfrm>
          <a:prstGeom prst="rect">
            <a:avLst/>
          </a:prstGeom>
          <a:noFill/>
        </p:spPr>
        <p:txBody>
          <a:bodyPr wrap="square" rtlCol="0">
            <a:spAutoFit/>
          </a:bodyPr>
          <a:lstStyle/>
          <a:p>
            <a:r>
              <a:rPr lang="en-US" sz="1500" b="1" dirty="0">
                <a:solidFill>
                  <a:srgbClr val="000000"/>
                </a:solidFill>
              </a:rPr>
              <a:t>Figure 25-12 </a:t>
            </a:r>
            <a:r>
              <a:rPr lang="en-US" sz="1500" i="1" dirty="0">
                <a:solidFill>
                  <a:srgbClr val="000000"/>
                </a:solidFill>
              </a:rPr>
              <a:t>Inline Tagging </a:t>
            </a:r>
          </a:p>
          <a:p>
            <a:r>
              <a:rPr lang="en-US" sz="1500" i="1" dirty="0">
                <a:solidFill>
                  <a:srgbClr val="000000"/>
                </a:solidFill>
              </a:rPr>
              <a:t>and SXP Propagation</a:t>
            </a:r>
            <a:endParaRPr lang="en-US" sz="1500" dirty="0">
              <a:solidFill>
                <a:srgbClr val="000000"/>
              </a:solidFill>
            </a:endParaRPr>
          </a:p>
        </p:txBody>
      </p:sp>
      <p:pic>
        <p:nvPicPr>
          <p:cNvPr id="6" name="Picture 5"/>
          <p:cNvPicPr>
            <a:picLocks noChangeAspect="1"/>
          </p:cNvPicPr>
          <p:nvPr/>
        </p:nvPicPr>
        <p:blipFill>
          <a:blip r:embed="rId2"/>
          <a:stretch>
            <a:fillRect/>
          </a:stretch>
        </p:blipFill>
        <p:spPr>
          <a:xfrm>
            <a:off x="151140" y="2199094"/>
            <a:ext cx="6307046" cy="2464823"/>
          </a:xfrm>
          <a:prstGeom prst="rect">
            <a:avLst/>
          </a:prstGeom>
        </p:spPr>
      </p:pic>
    </p:spTree>
    <p:extLst>
      <p:ext uri="{BB962C8B-B14F-4D97-AF65-F5344CB8AC3E}">
        <p14:creationId xmlns:p14="http://schemas.microsoft.com/office/powerpoint/2010/main" val="2667451931"/>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Propagation: SPX Peering</a:t>
            </a:r>
          </a:p>
        </p:txBody>
      </p:sp>
      <p:sp>
        <p:nvSpPr>
          <p:cNvPr id="2" name="Content Placeholder 1"/>
          <p:cNvSpPr>
            <a:spLocks noGrp="1"/>
          </p:cNvSpPr>
          <p:nvPr>
            <p:ph idx="1"/>
          </p:nvPr>
        </p:nvSpPr>
        <p:spPr>
          <a:xfrm>
            <a:off x="151140" y="641991"/>
            <a:ext cx="8746674" cy="1967833"/>
          </a:xfrm>
        </p:spPr>
        <p:txBody>
          <a:bodyPr/>
          <a:lstStyle/>
          <a:p>
            <a:pPr marL="0" indent="0">
              <a:buNone/>
            </a:pPr>
            <a:r>
              <a:rPr lang="en-US" dirty="0"/>
              <a:t>Figure 25-13 illustrates an example where a user authenticates to ISE via 802.1x. </a:t>
            </a:r>
          </a:p>
          <a:p>
            <a:pPr marL="0" indent="0">
              <a:buNone/>
            </a:pPr>
            <a:r>
              <a:rPr lang="en-US" dirty="0"/>
              <a:t>The user is connected to a switch that does not support inline tagging or SXP. This means an SGT-to-IP binding cannot be assigned to the user on the switch. The solution is for ISE to assign an SGT to the user by sending a mapping through SXP to an upstream device that supports TrustSec.</a:t>
            </a:r>
          </a:p>
          <a:p>
            <a:pPr marL="0" indent="0">
              <a:buNone/>
            </a:pPr>
            <a:r>
              <a:rPr lang="en-US" dirty="0"/>
              <a:t>Cisco ISE also supports assigning the SGT mapping information to an upstream device through pxGrid.</a:t>
            </a:r>
            <a:endParaRPr lang="en-US" sz="1600" dirty="0"/>
          </a:p>
        </p:txBody>
      </p:sp>
      <p:sp>
        <p:nvSpPr>
          <p:cNvPr id="5" name="TextBox 4"/>
          <p:cNvSpPr txBox="1"/>
          <p:nvPr/>
        </p:nvSpPr>
        <p:spPr>
          <a:xfrm>
            <a:off x="6458186" y="3195466"/>
            <a:ext cx="2685814" cy="784830"/>
          </a:xfrm>
          <a:prstGeom prst="rect">
            <a:avLst/>
          </a:prstGeom>
          <a:noFill/>
        </p:spPr>
        <p:txBody>
          <a:bodyPr wrap="square" rtlCol="0">
            <a:spAutoFit/>
          </a:bodyPr>
          <a:lstStyle/>
          <a:p>
            <a:r>
              <a:rPr lang="en-US" sz="1500" b="1" dirty="0">
                <a:solidFill>
                  <a:srgbClr val="000000"/>
                </a:solidFill>
              </a:rPr>
              <a:t>Figure 25-13 </a:t>
            </a:r>
            <a:r>
              <a:rPr lang="en-US" sz="1500" i="1" dirty="0">
                <a:solidFill>
                  <a:srgbClr val="000000"/>
                </a:solidFill>
              </a:rPr>
              <a:t>SXP Peering Between Cisco ISE and TrustSec-Capable Devices</a:t>
            </a:r>
            <a:endParaRPr lang="en-US" sz="1500" dirty="0">
              <a:solidFill>
                <a:srgbClr val="000000"/>
              </a:solidFill>
            </a:endParaRPr>
          </a:p>
        </p:txBody>
      </p:sp>
      <p:pic>
        <p:nvPicPr>
          <p:cNvPr id="4" name="Picture 3"/>
          <p:cNvPicPr>
            <a:picLocks noChangeAspect="1"/>
          </p:cNvPicPr>
          <p:nvPr/>
        </p:nvPicPr>
        <p:blipFill>
          <a:blip r:embed="rId2"/>
          <a:stretch>
            <a:fillRect/>
          </a:stretch>
        </p:blipFill>
        <p:spPr>
          <a:xfrm>
            <a:off x="151140" y="2609825"/>
            <a:ext cx="6307047" cy="1956113"/>
          </a:xfrm>
          <a:prstGeom prst="rect">
            <a:avLst/>
          </a:prstGeom>
        </p:spPr>
      </p:pic>
    </p:spTree>
    <p:extLst>
      <p:ext uri="{BB962C8B-B14F-4D97-AF65-F5344CB8AC3E}">
        <p14:creationId xmlns:p14="http://schemas.microsoft.com/office/powerpoint/2010/main" val="297360358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551663"/>
          </a:xfrm>
        </p:spPr>
        <p:txBody>
          <a:bodyPr/>
          <a:lstStyle/>
          <a:p>
            <a:r>
              <a:rPr lang="en-US" sz="1600" dirty="0"/>
              <a:t>Network Access Control (NAC)</a:t>
            </a:r>
            <a:br>
              <a:rPr lang="en-US" dirty="0"/>
            </a:br>
            <a:r>
              <a:rPr lang="en-US" dirty="0"/>
              <a:t>Egress Enforcement</a:t>
            </a:r>
          </a:p>
        </p:txBody>
      </p:sp>
      <p:sp>
        <p:nvSpPr>
          <p:cNvPr id="2" name="Content Placeholder 1"/>
          <p:cNvSpPr>
            <a:spLocks noGrp="1"/>
          </p:cNvSpPr>
          <p:nvPr>
            <p:ph idx="1"/>
          </p:nvPr>
        </p:nvSpPr>
        <p:spPr>
          <a:xfrm>
            <a:off x="226711" y="551663"/>
            <a:ext cx="8671103" cy="2350590"/>
          </a:xfrm>
        </p:spPr>
        <p:txBody>
          <a:bodyPr/>
          <a:lstStyle/>
          <a:p>
            <a:pPr marL="0" indent="0">
              <a:buNone/>
            </a:pPr>
            <a:r>
              <a:rPr lang="en-US" dirty="0"/>
              <a:t>After the SGT tags have been assigned (classification) and are being transmitted across the network (propagation), policies can be enforced at the egress point of the TrustSec network.</a:t>
            </a:r>
          </a:p>
          <a:p>
            <a:pPr>
              <a:buFont typeface="Arial" panose="020B0604020202020204" pitchFamily="34" charset="0"/>
              <a:buChar char="•"/>
            </a:pPr>
            <a:r>
              <a:rPr lang="en-US" dirty="0"/>
              <a:t>There are multiple ways to enforce traffic based on the SGT tag, and they can be divided into two major types:</a:t>
            </a:r>
          </a:p>
          <a:p>
            <a:pPr>
              <a:buFont typeface="Arial" panose="020B0604020202020204" pitchFamily="34" charset="0"/>
              <a:buChar char="•"/>
            </a:pPr>
            <a:r>
              <a:rPr lang="en-US" dirty="0"/>
              <a:t>Security Group ACL (SGACL) - Provides enforcement on routers and switches. Access lists provide filtering based on source and destination SGT tags.</a:t>
            </a:r>
          </a:p>
          <a:p>
            <a:pPr>
              <a:buFont typeface="Arial" panose="020B0604020202020204" pitchFamily="34" charset="0"/>
              <a:buChar char="•"/>
            </a:pPr>
            <a:r>
              <a:rPr lang="en-US" dirty="0"/>
              <a:t>Security Group Firewall (SGFW) - Provides enforcement on firewalls (such as Cisco ASA and NGFW). Requires tag-based rules to be defined locally on the firewall.</a:t>
            </a:r>
          </a:p>
        </p:txBody>
      </p:sp>
      <p:sp>
        <p:nvSpPr>
          <p:cNvPr id="6" name="TextBox 5"/>
          <p:cNvSpPr txBox="1"/>
          <p:nvPr/>
        </p:nvSpPr>
        <p:spPr>
          <a:xfrm>
            <a:off x="6062951" y="3651528"/>
            <a:ext cx="2377574" cy="553998"/>
          </a:xfrm>
          <a:prstGeom prst="rect">
            <a:avLst/>
          </a:prstGeom>
          <a:noFill/>
        </p:spPr>
        <p:txBody>
          <a:bodyPr wrap="none" rtlCol="0">
            <a:spAutoFit/>
          </a:bodyPr>
          <a:lstStyle/>
          <a:p>
            <a:r>
              <a:rPr lang="en-US" sz="1500" b="1" dirty="0">
                <a:solidFill>
                  <a:srgbClr val="000000"/>
                </a:solidFill>
              </a:rPr>
              <a:t>Figure 25-14 </a:t>
            </a:r>
            <a:r>
              <a:rPr lang="en-US" sz="1500" i="1" dirty="0">
                <a:solidFill>
                  <a:srgbClr val="000000"/>
                </a:solidFill>
              </a:rPr>
              <a:t>TrustSec </a:t>
            </a:r>
          </a:p>
          <a:p>
            <a:r>
              <a:rPr lang="en-US" sz="1500" i="1" dirty="0">
                <a:solidFill>
                  <a:srgbClr val="000000"/>
                </a:solidFill>
              </a:rPr>
              <a:t>Enforcement with SGACL</a:t>
            </a:r>
            <a:endParaRPr lang="en-US" sz="1500" dirty="0">
              <a:solidFill>
                <a:srgbClr val="000000"/>
              </a:solidFill>
            </a:endParaRPr>
          </a:p>
        </p:txBody>
      </p:sp>
      <p:pic>
        <p:nvPicPr>
          <p:cNvPr id="5" name="Picture 4"/>
          <p:cNvPicPr>
            <a:picLocks noChangeAspect="1"/>
          </p:cNvPicPr>
          <p:nvPr/>
        </p:nvPicPr>
        <p:blipFill>
          <a:blip r:embed="rId2"/>
          <a:stretch>
            <a:fillRect/>
          </a:stretch>
        </p:blipFill>
        <p:spPr>
          <a:xfrm>
            <a:off x="226711" y="2902253"/>
            <a:ext cx="5836240" cy="1821717"/>
          </a:xfrm>
          <a:prstGeom prst="rect">
            <a:avLst/>
          </a:prstGeom>
        </p:spPr>
      </p:pic>
    </p:spTree>
    <p:extLst>
      <p:ext uri="{BB962C8B-B14F-4D97-AF65-F5344CB8AC3E}">
        <p14:creationId xmlns:p14="http://schemas.microsoft.com/office/powerpoint/2010/main" val="948555442"/>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551663"/>
          </a:xfrm>
        </p:spPr>
        <p:txBody>
          <a:bodyPr/>
          <a:lstStyle/>
          <a:p>
            <a:r>
              <a:rPr lang="en-US" sz="1600" dirty="0"/>
              <a:t>Network Access Control (NAC)</a:t>
            </a:r>
            <a:br>
              <a:rPr lang="en-US" dirty="0"/>
            </a:br>
            <a:r>
              <a:rPr lang="en-US" dirty="0"/>
              <a:t>Egress Enforcement: SGACL</a:t>
            </a:r>
          </a:p>
        </p:txBody>
      </p:sp>
      <p:sp>
        <p:nvSpPr>
          <p:cNvPr id="2" name="Content Placeholder 1"/>
          <p:cNvSpPr>
            <a:spLocks noGrp="1"/>
          </p:cNvSpPr>
          <p:nvPr>
            <p:ph idx="1"/>
          </p:nvPr>
        </p:nvSpPr>
        <p:spPr>
          <a:xfrm>
            <a:off x="226711" y="551662"/>
            <a:ext cx="8671103" cy="1156225"/>
          </a:xfrm>
        </p:spPr>
        <p:txBody>
          <a:bodyPr/>
          <a:lstStyle/>
          <a:p>
            <a:pPr marL="0" indent="0">
              <a:buNone/>
            </a:pPr>
            <a:r>
              <a:rPr lang="en-US" sz="1600" dirty="0"/>
              <a:t>Figure 25-15 illustrates an SGACL egress policy production matrix from Cisco ISE that allows the defined SGACL enforcements to be visualized.</a:t>
            </a:r>
          </a:p>
          <a:p>
            <a:pPr marL="0" indent="0">
              <a:buNone/>
            </a:pPr>
            <a:r>
              <a:rPr lang="en-US" sz="1600" dirty="0"/>
              <a:t>Figure 25-16 shows the SGACL Permit_FTP configuration on Cisco ISE, which is only allowing FTP traffic (TCP port 21) and denying all other traffic.</a:t>
            </a:r>
          </a:p>
        </p:txBody>
      </p:sp>
      <p:sp>
        <p:nvSpPr>
          <p:cNvPr id="6" name="TextBox 5"/>
          <p:cNvSpPr txBox="1"/>
          <p:nvPr/>
        </p:nvSpPr>
        <p:spPr>
          <a:xfrm>
            <a:off x="156769" y="4286250"/>
            <a:ext cx="4292137" cy="338554"/>
          </a:xfrm>
          <a:prstGeom prst="rect">
            <a:avLst/>
          </a:prstGeom>
          <a:noFill/>
        </p:spPr>
        <p:txBody>
          <a:bodyPr wrap="none" rtlCol="0">
            <a:spAutoFit/>
          </a:bodyPr>
          <a:lstStyle/>
          <a:p>
            <a:r>
              <a:rPr lang="fr-FR" sz="1600" b="1" dirty="0">
                <a:solidFill>
                  <a:srgbClr val="000000"/>
                </a:solidFill>
              </a:rPr>
              <a:t>Figure 25-15 </a:t>
            </a:r>
            <a:r>
              <a:rPr lang="fr-FR" sz="1600" i="1" dirty="0">
                <a:solidFill>
                  <a:srgbClr val="000000"/>
                </a:solidFill>
              </a:rPr>
              <a:t>SGACL Production Matrix View</a:t>
            </a:r>
            <a:endParaRPr lang="en-US" sz="1600" dirty="0">
              <a:solidFill>
                <a:srgbClr val="000000"/>
              </a:solidFill>
            </a:endParaRPr>
          </a:p>
        </p:txBody>
      </p:sp>
      <p:sp>
        <p:nvSpPr>
          <p:cNvPr id="8" name="TextBox 7"/>
          <p:cNvSpPr txBox="1"/>
          <p:nvPr/>
        </p:nvSpPr>
        <p:spPr>
          <a:xfrm>
            <a:off x="4790728" y="4286250"/>
            <a:ext cx="4107086" cy="338554"/>
          </a:xfrm>
          <a:prstGeom prst="rect">
            <a:avLst/>
          </a:prstGeom>
          <a:noFill/>
        </p:spPr>
        <p:txBody>
          <a:bodyPr wrap="none" rtlCol="0">
            <a:spAutoFit/>
          </a:bodyPr>
          <a:lstStyle/>
          <a:p>
            <a:r>
              <a:rPr lang="fr-FR" sz="1600" b="1" dirty="0">
                <a:solidFill>
                  <a:srgbClr val="000000"/>
                </a:solidFill>
              </a:rPr>
              <a:t>Figure 25-16 </a:t>
            </a:r>
            <a:r>
              <a:rPr lang="fr-FR" sz="1600" i="1" dirty="0">
                <a:solidFill>
                  <a:srgbClr val="000000"/>
                </a:solidFill>
              </a:rPr>
              <a:t>Permit FTP SGACL Contents</a:t>
            </a:r>
            <a:endParaRPr lang="en-US" sz="1600" dirty="0">
              <a:solidFill>
                <a:srgbClr val="000000"/>
              </a:solidFill>
            </a:endParaRPr>
          </a:p>
        </p:txBody>
      </p:sp>
      <p:pic>
        <p:nvPicPr>
          <p:cNvPr id="4" name="Picture 3"/>
          <p:cNvPicPr>
            <a:picLocks noChangeAspect="1"/>
          </p:cNvPicPr>
          <p:nvPr/>
        </p:nvPicPr>
        <p:blipFill>
          <a:blip r:embed="rId2"/>
          <a:stretch>
            <a:fillRect/>
          </a:stretch>
        </p:blipFill>
        <p:spPr>
          <a:xfrm>
            <a:off x="81736" y="1757008"/>
            <a:ext cx="4367170" cy="2480121"/>
          </a:xfrm>
          <a:prstGeom prst="rect">
            <a:avLst/>
          </a:prstGeom>
        </p:spPr>
      </p:pic>
      <p:pic>
        <p:nvPicPr>
          <p:cNvPr id="7" name="Picture 6"/>
          <p:cNvPicPr>
            <a:picLocks noChangeAspect="1"/>
          </p:cNvPicPr>
          <p:nvPr/>
        </p:nvPicPr>
        <p:blipFill>
          <a:blip r:embed="rId3"/>
          <a:stretch>
            <a:fillRect/>
          </a:stretch>
        </p:blipFill>
        <p:spPr>
          <a:xfrm>
            <a:off x="4643175" y="1957977"/>
            <a:ext cx="4398221" cy="2078182"/>
          </a:xfrm>
          <a:prstGeom prst="rect">
            <a:avLst/>
          </a:prstGeom>
        </p:spPr>
      </p:pic>
    </p:spTree>
    <p:extLst>
      <p:ext uri="{BB962C8B-B14F-4D97-AF65-F5344CB8AC3E}">
        <p14:creationId xmlns:p14="http://schemas.microsoft.com/office/powerpoint/2010/main" val="1033436608"/>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598757"/>
          </a:xfrm>
        </p:spPr>
        <p:txBody>
          <a:bodyPr/>
          <a:lstStyle/>
          <a:p>
            <a:r>
              <a:rPr lang="en-US" sz="1600" dirty="0"/>
              <a:t>Network Access Control (NAC)</a:t>
            </a:r>
            <a:br>
              <a:rPr lang="en-US" dirty="0"/>
            </a:br>
            <a:r>
              <a:rPr lang="en-US" dirty="0"/>
              <a:t>Egress Enforcement Example</a:t>
            </a:r>
          </a:p>
        </p:txBody>
      </p:sp>
      <p:sp>
        <p:nvSpPr>
          <p:cNvPr id="2" name="Content Placeholder 1"/>
          <p:cNvSpPr>
            <a:spLocks noGrp="1"/>
          </p:cNvSpPr>
          <p:nvPr>
            <p:ph idx="1"/>
          </p:nvPr>
        </p:nvSpPr>
        <p:spPr>
          <a:xfrm>
            <a:off x="226711" y="598757"/>
            <a:ext cx="4408941" cy="3302420"/>
          </a:xfrm>
        </p:spPr>
        <p:txBody>
          <a:bodyPr/>
          <a:lstStyle/>
          <a:p>
            <a:pPr marL="0" indent="0">
              <a:buNone/>
            </a:pPr>
            <a:r>
              <a:rPr lang="en-US" sz="1600" dirty="0"/>
              <a:t>Figure 25-17 illustrates a scenario where only developers have access to the development servers, and any employee trying to access them is blocked. </a:t>
            </a:r>
          </a:p>
          <a:p>
            <a:pPr marL="0" indent="0">
              <a:buNone/>
            </a:pPr>
            <a:r>
              <a:rPr lang="en-US" sz="1600" dirty="0"/>
              <a:t>Traffic is blocked on egress and not on ingress. </a:t>
            </a:r>
          </a:p>
          <a:p>
            <a:pPr marL="0" indent="0">
              <a:buNone/>
            </a:pPr>
            <a:r>
              <a:rPr lang="en-US" sz="1600" dirty="0"/>
              <a:t>This example also illustrates that FTP is the only protocol allowed between employees, while any other type of traffic is blocked. For the employees connected to the same switch, the switch is acting as the ingress and egress point.</a:t>
            </a:r>
          </a:p>
        </p:txBody>
      </p:sp>
      <p:sp>
        <p:nvSpPr>
          <p:cNvPr id="6" name="TextBox 5"/>
          <p:cNvSpPr txBox="1"/>
          <p:nvPr/>
        </p:nvSpPr>
        <p:spPr>
          <a:xfrm>
            <a:off x="4699991" y="3966174"/>
            <a:ext cx="4228530" cy="338554"/>
          </a:xfrm>
          <a:prstGeom prst="rect">
            <a:avLst/>
          </a:prstGeom>
          <a:noFill/>
        </p:spPr>
        <p:txBody>
          <a:bodyPr wrap="none" rtlCol="0">
            <a:spAutoFit/>
          </a:bodyPr>
          <a:lstStyle/>
          <a:p>
            <a:r>
              <a:rPr lang="fr-FR" sz="1600" b="1" dirty="0">
                <a:solidFill>
                  <a:srgbClr val="000000"/>
                </a:solidFill>
              </a:rPr>
              <a:t>Figure 25-17 </a:t>
            </a:r>
            <a:r>
              <a:rPr lang="fr-FR" sz="1600" i="1" dirty="0">
                <a:solidFill>
                  <a:srgbClr val="000000"/>
                </a:solidFill>
              </a:rPr>
              <a:t>SGACL Enforcement Scenario</a:t>
            </a:r>
            <a:endParaRPr lang="en-US" sz="1600" dirty="0">
              <a:solidFill>
                <a:srgbClr val="000000"/>
              </a:solidFill>
            </a:endParaRPr>
          </a:p>
        </p:txBody>
      </p:sp>
      <p:pic>
        <p:nvPicPr>
          <p:cNvPr id="9" name="Picture 8"/>
          <p:cNvPicPr>
            <a:picLocks noChangeAspect="1"/>
          </p:cNvPicPr>
          <p:nvPr/>
        </p:nvPicPr>
        <p:blipFill>
          <a:blip r:embed="rId2"/>
          <a:stretch>
            <a:fillRect/>
          </a:stretch>
        </p:blipFill>
        <p:spPr>
          <a:xfrm>
            <a:off x="4635652" y="598757"/>
            <a:ext cx="4357209" cy="3266615"/>
          </a:xfrm>
          <a:prstGeom prst="rect">
            <a:avLst/>
          </a:prstGeom>
        </p:spPr>
      </p:pic>
    </p:spTree>
    <p:extLst>
      <p:ext uri="{BB962C8B-B14F-4D97-AF65-F5344CB8AC3E}">
        <p14:creationId xmlns:p14="http://schemas.microsoft.com/office/powerpoint/2010/main" val="4244019628"/>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MACsec</a:t>
            </a:r>
          </a:p>
        </p:txBody>
      </p:sp>
      <p:sp>
        <p:nvSpPr>
          <p:cNvPr id="2" name="Content Placeholder 1"/>
          <p:cNvSpPr>
            <a:spLocks noGrp="1"/>
          </p:cNvSpPr>
          <p:nvPr>
            <p:ph idx="1"/>
          </p:nvPr>
        </p:nvSpPr>
        <p:spPr>
          <a:xfrm>
            <a:off x="84221" y="641991"/>
            <a:ext cx="9059779" cy="3521929"/>
          </a:xfrm>
        </p:spPr>
        <p:txBody>
          <a:bodyPr/>
          <a:lstStyle/>
          <a:p>
            <a:pPr marL="0" indent="0">
              <a:buNone/>
            </a:pPr>
            <a:r>
              <a:rPr lang="en-US" sz="1600" dirty="0"/>
              <a:t>MACsec</a:t>
            </a:r>
            <a:r>
              <a:rPr lang="en-US" sz="1600" i="1" dirty="0"/>
              <a:t> </a:t>
            </a:r>
            <a:r>
              <a:rPr lang="en-US" sz="1600" dirty="0"/>
              <a:t>is an IEEE 802.1AE standards-based Layer 2 hop-by-hop encryption method.</a:t>
            </a:r>
          </a:p>
          <a:p>
            <a:pPr>
              <a:buFont typeface="Arial" panose="020B0604020202020204" pitchFamily="34" charset="0"/>
              <a:buChar char="•"/>
            </a:pPr>
            <a:r>
              <a:rPr lang="en-US" sz="1600" dirty="0"/>
              <a:t>The traffic is encrypted only on the wire between two MACsec peers and is unencrypted as it is processed internally within the switch. This allows the switch to look into the inner packets for things like SGT tags to perform packet enforcement or QoS prioritization. </a:t>
            </a:r>
          </a:p>
          <a:p>
            <a:pPr>
              <a:buFont typeface="Arial" panose="020B0604020202020204" pitchFamily="34" charset="0"/>
              <a:buChar char="•"/>
            </a:pPr>
            <a:r>
              <a:rPr lang="en-US" sz="1600" dirty="0"/>
              <a:t>MACsec also leverages onboard ASICs to perform the encryption and decryption rather than having to offload to a crypto engine, as with IPsec.</a:t>
            </a:r>
          </a:p>
          <a:p>
            <a:pPr>
              <a:buFont typeface="Arial" panose="020B0604020202020204" pitchFamily="34" charset="0"/>
              <a:buChar char="•"/>
            </a:pPr>
            <a:r>
              <a:rPr lang="en-US" sz="1600" dirty="0"/>
              <a:t>MACsec is based on the Ethernet frame format; however, an additional 16-byte MACsec Security Tag field (802.1AE header) and a 16-byte Integrity Check Value (ICV) field are added.</a:t>
            </a:r>
          </a:p>
          <a:p>
            <a:pPr>
              <a:buFont typeface="Arial" panose="020B0604020202020204" pitchFamily="34" charset="0"/>
              <a:buChar char="•"/>
            </a:pPr>
            <a:r>
              <a:rPr lang="en-US" sz="1600" dirty="0"/>
              <a:t>MACsec provides authentication using Galois Method Authentication Code (GMAC) or authenticated encryption using Galois/Counter Mode Advanced Encryption Standard (AES-GCM).</a:t>
            </a:r>
          </a:p>
          <a:p>
            <a:pPr>
              <a:buFont typeface="Arial" panose="020B0604020202020204" pitchFamily="34" charset="0"/>
              <a:buChar char="•"/>
            </a:pPr>
            <a:endParaRPr lang="en-US" sz="1600" dirty="0"/>
          </a:p>
        </p:txBody>
      </p:sp>
    </p:spTree>
    <p:extLst>
      <p:ext uri="{BB962C8B-B14F-4D97-AF65-F5344CB8AC3E}">
        <p14:creationId xmlns:p14="http://schemas.microsoft.com/office/powerpoint/2010/main" val="528905767"/>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MACsec Illustrated</a:t>
            </a:r>
          </a:p>
        </p:txBody>
      </p:sp>
      <p:sp>
        <p:nvSpPr>
          <p:cNvPr id="2" name="Content Placeholder 1"/>
          <p:cNvSpPr>
            <a:spLocks noGrp="1"/>
          </p:cNvSpPr>
          <p:nvPr>
            <p:ph idx="1"/>
          </p:nvPr>
        </p:nvSpPr>
        <p:spPr>
          <a:xfrm>
            <a:off x="84221" y="641992"/>
            <a:ext cx="9059779" cy="484005"/>
          </a:xfrm>
        </p:spPr>
        <p:txBody>
          <a:bodyPr/>
          <a:lstStyle/>
          <a:p>
            <a:pPr marL="0" indent="0">
              <a:buNone/>
            </a:pPr>
            <a:r>
              <a:rPr lang="en-US" dirty="0"/>
              <a:t>Figure 25-18 illustrates the MACsec frame format and how it encrypts the TrustSec SGT tag.</a:t>
            </a:r>
          </a:p>
        </p:txBody>
      </p:sp>
      <p:sp>
        <p:nvSpPr>
          <p:cNvPr id="5" name="TextBox 4"/>
          <p:cNvSpPr txBox="1"/>
          <p:nvPr/>
        </p:nvSpPr>
        <p:spPr>
          <a:xfrm>
            <a:off x="2143627" y="4352689"/>
            <a:ext cx="4610558" cy="338554"/>
          </a:xfrm>
          <a:prstGeom prst="rect">
            <a:avLst/>
          </a:prstGeom>
          <a:noFill/>
        </p:spPr>
        <p:txBody>
          <a:bodyPr wrap="none" rtlCol="0">
            <a:spAutoFit/>
          </a:bodyPr>
          <a:lstStyle/>
          <a:p>
            <a:r>
              <a:rPr lang="en-US" sz="1600" b="1" dirty="0">
                <a:solidFill>
                  <a:srgbClr val="000000"/>
                </a:solidFill>
              </a:rPr>
              <a:t>Figure 25-18 </a:t>
            </a:r>
            <a:r>
              <a:rPr lang="en-US" sz="1600" i="1" dirty="0">
                <a:solidFill>
                  <a:srgbClr val="000000"/>
                </a:solidFill>
              </a:rPr>
              <a:t>MACsec Ethernet Frame with SGT</a:t>
            </a:r>
            <a:endParaRPr lang="en-US" sz="1600" dirty="0">
              <a:solidFill>
                <a:srgbClr val="000000"/>
              </a:solidFill>
            </a:endParaRPr>
          </a:p>
        </p:txBody>
      </p:sp>
      <p:pic>
        <p:nvPicPr>
          <p:cNvPr id="4" name="Picture 3"/>
          <p:cNvPicPr>
            <a:picLocks noChangeAspect="1"/>
          </p:cNvPicPr>
          <p:nvPr/>
        </p:nvPicPr>
        <p:blipFill>
          <a:blip r:embed="rId2"/>
          <a:stretch>
            <a:fillRect/>
          </a:stretch>
        </p:blipFill>
        <p:spPr>
          <a:xfrm>
            <a:off x="1012641" y="1125997"/>
            <a:ext cx="7190735" cy="3226692"/>
          </a:xfrm>
          <a:prstGeom prst="rect">
            <a:avLst/>
          </a:prstGeom>
        </p:spPr>
      </p:pic>
    </p:spTree>
    <p:extLst>
      <p:ext uri="{BB962C8B-B14F-4D97-AF65-F5344CB8AC3E}">
        <p14:creationId xmlns:p14="http://schemas.microsoft.com/office/powerpoint/2010/main" val="325142289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8897815" cy="651353"/>
          </a:xfrm>
        </p:spPr>
        <p:txBody>
          <a:bodyPr/>
          <a:lstStyle/>
          <a:p>
            <a:r>
              <a:rPr lang="en-US" sz="1600" dirty="0"/>
              <a:t>Network Security Design for Threat Defense</a:t>
            </a:r>
            <a:br>
              <a:rPr lang="en-US" dirty="0"/>
            </a:br>
            <a:r>
              <a:rPr lang="en-US" dirty="0"/>
              <a:t>Cisco SAFE Implementation</a:t>
            </a:r>
          </a:p>
        </p:txBody>
      </p:sp>
      <p:sp>
        <p:nvSpPr>
          <p:cNvPr id="2" name="Content Placeholder 1"/>
          <p:cNvSpPr>
            <a:spLocks noGrp="1"/>
          </p:cNvSpPr>
          <p:nvPr>
            <p:ph idx="1"/>
          </p:nvPr>
        </p:nvSpPr>
        <p:spPr>
          <a:xfrm>
            <a:off x="222738" y="651352"/>
            <a:ext cx="8675077" cy="1806713"/>
          </a:xfrm>
        </p:spPr>
        <p:txBody>
          <a:bodyPr/>
          <a:lstStyle/>
          <a:p>
            <a:pPr marL="0" indent="0">
              <a:buNone/>
            </a:pPr>
            <a:r>
              <a:rPr lang="en-US" sz="1600" dirty="0"/>
              <a:t>Implementing the Cisco SAFE framework in an organization provides advanced threat defense protection that spans the full attack continuum before, during, and after an attack for all the PINs:</a:t>
            </a:r>
          </a:p>
          <a:p>
            <a:pPr lvl="1">
              <a:buFont typeface="Arial" panose="020B0604020202020204" pitchFamily="34" charset="0"/>
              <a:buChar char="•"/>
            </a:pPr>
            <a:r>
              <a:rPr lang="en-US" sz="1600" dirty="0"/>
              <a:t>Before</a:t>
            </a:r>
          </a:p>
          <a:p>
            <a:pPr lvl="1">
              <a:buFont typeface="Arial" panose="020B0604020202020204" pitchFamily="34" charset="0"/>
              <a:buChar char="•"/>
            </a:pPr>
            <a:r>
              <a:rPr lang="en-US" sz="1600" dirty="0"/>
              <a:t>During</a:t>
            </a:r>
          </a:p>
          <a:p>
            <a:pPr lvl="1">
              <a:buFont typeface="Arial" panose="020B0604020202020204" pitchFamily="34" charset="0"/>
              <a:buChar char="•"/>
            </a:pPr>
            <a:r>
              <a:rPr lang="en-US" sz="1600" dirty="0"/>
              <a:t>After</a:t>
            </a:r>
          </a:p>
        </p:txBody>
      </p:sp>
      <p:sp>
        <p:nvSpPr>
          <p:cNvPr id="5" name="Rectangle 4"/>
          <p:cNvSpPr/>
          <p:nvPr/>
        </p:nvSpPr>
        <p:spPr>
          <a:xfrm>
            <a:off x="3064660" y="3803763"/>
            <a:ext cx="4557658" cy="646331"/>
          </a:xfrm>
          <a:prstGeom prst="rect">
            <a:avLst/>
          </a:prstGeom>
        </p:spPr>
        <p:txBody>
          <a:bodyPr wrap="none">
            <a:spAutoFit/>
          </a:bodyPr>
          <a:lstStyle/>
          <a:p>
            <a:r>
              <a:rPr lang="en-US" b="1" dirty="0"/>
              <a:t>Figure 25-2 </a:t>
            </a:r>
            <a:r>
              <a:rPr lang="en-US" i="1" dirty="0"/>
              <a:t>Cisco Products and Solutions </a:t>
            </a:r>
          </a:p>
          <a:p>
            <a:r>
              <a:rPr lang="en-US" i="1" dirty="0"/>
              <a:t>Across the Attack Continuum</a:t>
            </a:r>
            <a:endParaRPr lang="en-US" dirty="0">
              <a:solidFill>
                <a:srgbClr val="000000"/>
              </a:solidFill>
            </a:endParaRPr>
          </a:p>
        </p:txBody>
      </p:sp>
      <p:pic>
        <p:nvPicPr>
          <p:cNvPr id="6" name="Picture 5"/>
          <p:cNvPicPr>
            <a:picLocks noChangeAspect="1"/>
          </p:cNvPicPr>
          <p:nvPr/>
        </p:nvPicPr>
        <p:blipFill>
          <a:blip r:embed="rId2"/>
          <a:stretch>
            <a:fillRect/>
          </a:stretch>
        </p:blipFill>
        <p:spPr>
          <a:xfrm>
            <a:off x="2399492" y="1443860"/>
            <a:ext cx="6097897" cy="2375796"/>
          </a:xfrm>
          <a:prstGeom prst="rect">
            <a:avLst/>
          </a:prstGeom>
        </p:spPr>
      </p:pic>
    </p:spTree>
    <p:extLst>
      <p:ext uri="{BB962C8B-B14F-4D97-AF65-F5344CB8AC3E}">
        <p14:creationId xmlns:p14="http://schemas.microsoft.com/office/powerpoint/2010/main" val="2658459402"/>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MACsec Tags</a:t>
            </a:r>
          </a:p>
        </p:txBody>
      </p:sp>
      <p:sp>
        <p:nvSpPr>
          <p:cNvPr id="2" name="Content Placeholder 1"/>
          <p:cNvSpPr>
            <a:spLocks noGrp="1"/>
          </p:cNvSpPr>
          <p:nvPr>
            <p:ph idx="1"/>
          </p:nvPr>
        </p:nvSpPr>
        <p:spPr>
          <a:xfrm>
            <a:off x="84221" y="641992"/>
            <a:ext cx="9059779" cy="3801539"/>
          </a:xfrm>
        </p:spPr>
        <p:txBody>
          <a:bodyPr/>
          <a:lstStyle/>
          <a:p>
            <a:pPr marL="0" indent="0">
              <a:buNone/>
            </a:pPr>
            <a:r>
              <a:rPr lang="en-US" dirty="0"/>
              <a:t>The MACsec Security Tag fields are as follows:</a:t>
            </a:r>
          </a:p>
          <a:p>
            <a:pPr lvl="1">
              <a:buFont typeface="Arial" panose="020B0604020202020204" pitchFamily="34" charset="0"/>
              <a:buChar char="•"/>
            </a:pPr>
            <a:r>
              <a:rPr lang="en-US" sz="1500" b="1" dirty="0"/>
              <a:t>MACsec EtherType (first two octets) - </a:t>
            </a:r>
            <a:r>
              <a:rPr lang="en-US" sz="1500" dirty="0"/>
              <a:t>Set to 0x88e5, designating the frame as a MACsec frame</a:t>
            </a:r>
          </a:p>
          <a:p>
            <a:pPr lvl="1">
              <a:buFont typeface="Arial" panose="020B0604020202020204" pitchFamily="34" charset="0"/>
              <a:buChar char="•"/>
            </a:pPr>
            <a:r>
              <a:rPr lang="en-US" sz="1500" b="1" dirty="0"/>
              <a:t>TCI/AN (third octet) - </a:t>
            </a:r>
            <a:r>
              <a:rPr lang="en-US" sz="1500" dirty="0"/>
              <a:t>Tag Control Information/Association Number field, designating the version number if confidentiality or integrity is used on its own</a:t>
            </a:r>
          </a:p>
          <a:p>
            <a:pPr lvl="1">
              <a:buFont typeface="Arial" panose="020B0604020202020204" pitchFamily="34" charset="0"/>
              <a:buChar char="•"/>
            </a:pPr>
            <a:r>
              <a:rPr lang="en-US" sz="1500" b="1" dirty="0"/>
              <a:t>SL (fourth octet) - </a:t>
            </a:r>
            <a:r>
              <a:rPr lang="en-US" sz="1500" dirty="0"/>
              <a:t>Short Length field, designating the length of the encrypted data</a:t>
            </a:r>
          </a:p>
          <a:p>
            <a:pPr lvl="1">
              <a:buFont typeface="Arial" panose="020B0604020202020204" pitchFamily="34" charset="0"/>
              <a:buChar char="•"/>
            </a:pPr>
            <a:r>
              <a:rPr lang="en-US" sz="1500" b="1" dirty="0"/>
              <a:t>Packet Number (octets 5–8) - </a:t>
            </a:r>
            <a:r>
              <a:rPr lang="en-US" sz="1500" dirty="0"/>
              <a:t>The packet number for replay protection and building of the initialization vector</a:t>
            </a:r>
          </a:p>
          <a:p>
            <a:pPr lvl="1">
              <a:buFont typeface="Arial" panose="020B0604020202020204" pitchFamily="34" charset="0"/>
              <a:buChar char="•"/>
            </a:pPr>
            <a:r>
              <a:rPr lang="en-US" sz="1500" b="1" dirty="0"/>
              <a:t>SCI (octets 9–16) - </a:t>
            </a:r>
            <a:r>
              <a:rPr lang="en-US" sz="1500" dirty="0"/>
              <a:t>Secure Channel Identifier, for classifying the connection to the virtual port </a:t>
            </a:r>
          </a:p>
          <a:p>
            <a:pPr marL="0" indent="0">
              <a:buNone/>
            </a:pPr>
            <a:r>
              <a:rPr lang="en-US" dirty="0"/>
              <a:t>Two MACsec keying mechanisms are available:</a:t>
            </a:r>
          </a:p>
          <a:p>
            <a:pPr lvl="1">
              <a:buFont typeface="Arial" panose="020B0604020202020204" pitchFamily="34" charset="0"/>
              <a:buChar char="•"/>
            </a:pPr>
            <a:r>
              <a:rPr lang="en-US" sz="1500" b="1" dirty="0"/>
              <a:t>Security Association Protocol (SAP) - </a:t>
            </a:r>
            <a:r>
              <a:rPr lang="en-US" sz="1500" dirty="0"/>
              <a:t>This is a proprietary Cisco keying protocol used between Cisco switches.</a:t>
            </a:r>
          </a:p>
          <a:p>
            <a:pPr lvl="1">
              <a:buFont typeface="Arial" panose="020B0604020202020204" pitchFamily="34" charset="0"/>
              <a:buChar char="•"/>
            </a:pPr>
            <a:r>
              <a:rPr lang="en-US" sz="1500" b="1" dirty="0"/>
              <a:t>MACsec Key Agreement (MKA) protocol - </a:t>
            </a:r>
            <a:r>
              <a:rPr lang="en-US" sz="1500" dirty="0"/>
              <a:t>MKA provides the required session keys and manages the required encryption keys. </a:t>
            </a:r>
          </a:p>
        </p:txBody>
      </p:sp>
    </p:spTree>
    <p:extLst>
      <p:ext uri="{BB962C8B-B14F-4D97-AF65-F5344CB8AC3E}">
        <p14:creationId xmlns:p14="http://schemas.microsoft.com/office/powerpoint/2010/main" val="1795739359"/>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Downlink MACsec</a:t>
            </a:r>
          </a:p>
        </p:txBody>
      </p:sp>
      <p:sp>
        <p:nvSpPr>
          <p:cNvPr id="2" name="Content Placeholder 1"/>
          <p:cNvSpPr>
            <a:spLocks noGrp="1"/>
          </p:cNvSpPr>
          <p:nvPr>
            <p:ph idx="1"/>
          </p:nvPr>
        </p:nvSpPr>
        <p:spPr>
          <a:xfrm>
            <a:off x="272053" y="641992"/>
            <a:ext cx="8625761" cy="3945122"/>
          </a:xfrm>
        </p:spPr>
        <p:txBody>
          <a:bodyPr/>
          <a:lstStyle/>
          <a:p>
            <a:pPr marL="0" indent="0">
              <a:buNone/>
            </a:pPr>
            <a:r>
              <a:rPr lang="en-US" sz="1600" dirty="0"/>
              <a:t>Downlink MACsec is the term used to describe the encrypted link between an endpoint and a switch. </a:t>
            </a:r>
          </a:p>
          <a:p>
            <a:pPr>
              <a:buFont typeface="Arial" panose="020B0604020202020204" pitchFamily="34" charset="0"/>
              <a:buChar char="•"/>
            </a:pPr>
            <a:r>
              <a:rPr lang="en-US" sz="1600" dirty="0"/>
              <a:t>The encryption between the endpoint and the switch is handled by the MKA keying protocol. This requires a MACsec-capable switch and a MACsec-capable supplicant on the endpoint (such as Cisco AnyConnect). The encryption on the endpoint may be handled in hardware or in software, using the main CPU for encryption and decryption.</a:t>
            </a:r>
          </a:p>
          <a:p>
            <a:pPr>
              <a:buFont typeface="Arial" panose="020B0604020202020204" pitchFamily="34" charset="0"/>
              <a:buChar char="•"/>
            </a:pPr>
            <a:r>
              <a:rPr lang="en-US" sz="1600" dirty="0"/>
              <a:t>The Cisco switch has the ability to force encryption, make encryption optional, or force non-encryption. </a:t>
            </a:r>
          </a:p>
          <a:p>
            <a:pPr>
              <a:buFont typeface="Arial" panose="020B0604020202020204" pitchFamily="34" charset="0"/>
              <a:buChar char="•"/>
            </a:pPr>
            <a:r>
              <a:rPr lang="en-US" sz="1600" dirty="0"/>
              <a:t>This setting may be configured manually per port (which is not very common) or dynamically as an authorization option from Cisco ISE. </a:t>
            </a:r>
          </a:p>
          <a:p>
            <a:pPr>
              <a:buFont typeface="Arial" panose="020B0604020202020204" pitchFamily="34" charset="0"/>
              <a:buChar char="•"/>
            </a:pPr>
            <a:r>
              <a:rPr lang="en-US" sz="1600" dirty="0"/>
              <a:t>If ISE returns an encryption policy with the authorization result, the policy issued by ISE overrides anything set using the switch CLI.</a:t>
            </a:r>
          </a:p>
        </p:txBody>
      </p:sp>
    </p:spTree>
    <p:extLst>
      <p:ext uri="{BB962C8B-B14F-4D97-AF65-F5344CB8AC3E}">
        <p14:creationId xmlns:p14="http://schemas.microsoft.com/office/powerpoint/2010/main" val="4138390418"/>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Network Access Control (NAC)</a:t>
            </a:r>
            <a:br>
              <a:rPr lang="en-US" dirty="0"/>
            </a:br>
            <a:r>
              <a:rPr lang="en-US" dirty="0"/>
              <a:t>Uplink MACsec</a:t>
            </a:r>
          </a:p>
        </p:txBody>
      </p:sp>
      <p:sp>
        <p:nvSpPr>
          <p:cNvPr id="2" name="Content Placeholder 1"/>
          <p:cNvSpPr>
            <a:spLocks noGrp="1"/>
          </p:cNvSpPr>
          <p:nvPr>
            <p:ph idx="1"/>
          </p:nvPr>
        </p:nvSpPr>
        <p:spPr>
          <a:xfrm>
            <a:off x="84221" y="641992"/>
            <a:ext cx="9059779" cy="1934953"/>
          </a:xfrm>
        </p:spPr>
        <p:txBody>
          <a:bodyPr/>
          <a:lstStyle/>
          <a:p>
            <a:pPr marL="0" indent="0">
              <a:buNone/>
            </a:pPr>
            <a:r>
              <a:rPr lang="en-US" sz="1800" dirty="0"/>
              <a:t>Uplink MACsec is the term for encrypting a link between switches with 802.1AE. </a:t>
            </a:r>
          </a:p>
          <a:p>
            <a:pPr>
              <a:buFont typeface="Arial" panose="020B0604020202020204" pitchFamily="34" charset="0"/>
              <a:buChar char="•"/>
            </a:pPr>
            <a:r>
              <a:rPr lang="en-US" sz="1800" dirty="0"/>
              <a:t>By default, uplink MACsec uses Cisco proprietary SAP encryption. The encryption is the same AES-GCM-128 encryption used with both uplink and downlink MACsec.</a:t>
            </a:r>
          </a:p>
          <a:p>
            <a:pPr>
              <a:buFont typeface="Arial" panose="020B0604020202020204" pitchFamily="34" charset="0"/>
              <a:buChar char="•"/>
            </a:pPr>
            <a:r>
              <a:rPr lang="en-US" sz="1800" dirty="0"/>
              <a:t>Uplink MACsec may be achieved manually or dynamically. Dynamic MACsec requires 802.1x authentication between the switches.</a:t>
            </a:r>
          </a:p>
        </p:txBody>
      </p:sp>
    </p:spTree>
    <p:extLst>
      <p:ext uri="{BB962C8B-B14F-4D97-AF65-F5344CB8AC3E}">
        <p14:creationId xmlns:p14="http://schemas.microsoft.com/office/powerpoint/2010/main" val="3247085565"/>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4"/>
            <a:ext cx="8495967" cy="1351755"/>
          </a:xfrm>
        </p:spPr>
        <p:txBody>
          <a:bodyPr/>
          <a:lstStyle/>
          <a:p>
            <a:r>
              <a:rPr lang="en-US" sz="4800" dirty="0">
                <a:solidFill>
                  <a:schemeClr val="accent5">
                    <a:lumMod val="40000"/>
                    <a:lumOff val="60000"/>
                  </a:schemeClr>
                </a:solidFill>
              </a:rPr>
              <a:t>Prepare for the Exam</a:t>
            </a:r>
            <a:endParaRPr lang="en-US"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859374897"/>
      </p:ext>
    </p:extLst>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4267199" cy="731837"/>
          </a:xfrm>
        </p:spPr>
        <p:txBody>
          <a:bodyPr/>
          <a:lstStyle/>
          <a:p>
            <a:r>
              <a:rPr lang="en-US" sz="1600" dirty="0"/>
              <a:t>Prepare for the Exam</a:t>
            </a:r>
            <a:br>
              <a:rPr lang="en-US" sz="2400" dirty="0"/>
            </a:br>
            <a:r>
              <a:rPr lang="en-US" sz="2400" dirty="0"/>
              <a:t>Key Topics for Chapter 25</a:t>
            </a:r>
          </a:p>
        </p:txBody>
      </p:sp>
      <p:graphicFrame>
        <p:nvGraphicFramePr>
          <p:cNvPr id="6" name="Table 5"/>
          <p:cNvGraphicFramePr>
            <a:graphicFrameLocks noGrp="1"/>
          </p:cNvGraphicFramePr>
          <p:nvPr>
            <p:extLst>
              <p:ext uri="{D42A27DB-BD31-4B8C-83A1-F6EECF244321}">
                <p14:modId xmlns:p14="http://schemas.microsoft.com/office/powerpoint/2010/main" val="4115040603"/>
              </p:ext>
            </p:extLst>
          </p:nvPr>
        </p:nvGraphicFramePr>
        <p:xfrm>
          <a:off x="388307" y="746978"/>
          <a:ext cx="7969112" cy="3647440"/>
        </p:xfrm>
        <a:graphic>
          <a:graphicData uri="http://schemas.openxmlformats.org/drawingml/2006/table">
            <a:tbl>
              <a:tblPr firstRow="1" bandRow="1">
                <a:tableStyleId>{5C22544A-7EE6-4342-B048-85BDC9FD1C3A}</a:tableStyleId>
              </a:tblPr>
              <a:tblGrid>
                <a:gridCol w="3984556">
                  <a:extLst>
                    <a:ext uri="{9D8B030D-6E8A-4147-A177-3AD203B41FA5}">
                      <a16:colId xmlns:a16="http://schemas.microsoft.com/office/drawing/2014/main" val="20000"/>
                    </a:ext>
                  </a:extLst>
                </a:gridCol>
                <a:gridCol w="3984556">
                  <a:extLst>
                    <a:ext uri="{9D8B030D-6E8A-4147-A177-3AD203B41FA5}">
                      <a16:colId xmlns:a16="http://schemas.microsoft.com/office/drawing/2014/main" val="3663184108"/>
                    </a:ext>
                  </a:extLst>
                </a:gridCol>
              </a:tblGrid>
              <a:tr h="370840">
                <a:tc>
                  <a:txBody>
                    <a:bodyPr/>
                    <a:lstStyle/>
                    <a:p>
                      <a:r>
                        <a:rPr lang="en-US" sz="1600" b="1" i="0" u="none" strike="noStrike" kern="1200" baseline="0" dirty="0">
                          <a:solidFill>
                            <a:schemeClr val="lt1"/>
                          </a:solidFill>
                          <a:latin typeface="+mn-lt"/>
                          <a:ea typeface="+mn-ea"/>
                          <a:cs typeface="+mn-cs"/>
                        </a:rPr>
                        <a:t>Description</a:t>
                      </a:r>
                      <a:endParaRPr lang="en-US" sz="1600" dirty="0"/>
                    </a:p>
                  </a:txBody>
                  <a:tcPr/>
                </a:tc>
                <a:tc>
                  <a:txBody>
                    <a:bodyPr/>
                    <a:lstStyle/>
                    <a:p>
                      <a:endParaRPr lang="en-US" sz="1600" dirty="0"/>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Cisco SAFE places in the network (PINs)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Cisco Web Security Appliance (WSA)</a:t>
                      </a:r>
                      <a:endParaRPr lang="en-US" sz="1600" dirty="0">
                        <a:solidFill>
                          <a:srgbClr val="000000"/>
                        </a:solidFill>
                      </a:endParaRPr>
                    </a:p>
                  </a:txBody>
                  <a:tcPr/>
                </a:tc>
                <a:extLst>
                  <a:ext uri="{0D108BD9-81ED-4DB2-BD59-A6C34878D82A}">
                    <a16:rowId xmlns:a16="http://schemas.microsoft.com/office/drawing/2014/main" val="10001"/>
                  </a:ext>
                </a:extLst>
              </a:tr>
              <a:tr h="370840">
                <a:tc>
                  <a:txBody>
                    <a:bodyPr/>
                    <a:lstStyle/>
                    <a:p>
                      <a:r>
                        <a:rPr lang="en-US" sz="1600" b="0" i="0" u="none" strike="noStrike" kern="1200" baseline="0" dirty="0">
                          <a:solidFill>
                            <a:srgbClr val="000000"/>
                          </a:solidFill>
                          <a:latin typeface="+mn-lt"/>
                          <a:ea typeface="+mn-ea"/>
                          <a:cs typeface="+mn-cs"/>
                        </a:rPr>
                        <a:t>Full attack continuum</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Cisco Email Security Appliance (ESA)</a:t>
                      </a:r>
                      <a:endParaRPr lang="en-US" sz="1600" dirty="0">
                        <a:solidFill>
                          <a:srgbClr val="000000"/>
                        </a:solidFill>
                      </a:endParaRPr>
                    </a:p>
                  </a:txBody>
                  <a:tcPr/>
                </a:tc>
                <a:extLst>
                  <a:ext uri="{0D108BD9-81ED-4DB2-BD59-A6C34878D82A}">
                    <a16:rowId xmlns:a16="http://schemas.microsoft.com/office/drawing/2014/main" val="10002"/>
                  </a:ext>
                </a:extLst>
              </a:tr>
              <a:tr h="370840">
                <a:tc>
                  <a:txBody>
                    <a:bodyPr/>
                    <a:lstStyle/>
                    <a:p>
                      <a:r>
                        <a:rPr lang="en-US" sz="1600" b="0" i="0" u="none" strike="noStrike" kern="1200" baseline="0" dirty="0">
                          <a:solidFill>
                            <a:srgbClr val="000000"/>
                          </a:solidFill>
                          <a:latin typeface="+mn-lt"/>
                          <a:ea typeface="+mn-ea"/>
                          <a:cs typeface="+mn-cs"/>
                        </a:rPr>
                        <a:t>Cisco Talos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Intrusion Prevention System (IPS)</a:t>
                      </a:r>
                      <a:endParaRPr lang="en-US" sz="1600" dirty="0">
                        <a:solidFill>
                          <a:srgbClr val="000000"/>
                        </a:solidFill>
                      </a:endParaRPr>
                    </a:p>
                  </a:txBody>
                  <a:tcPr/>
                </a:tc>
                <a:extLst>
                  <a:ext uri="{0D108BD9-81ED-4DB2-BD59-A6C34878D82A}">
                    <a16:rowId xmlns:a16="http://schemas.microsoft.com/office/drawing/2014/main" val="10003"/>
                  </a:ext>
                </a:extLst>
              </a:tr>
              <a:tr h="370840">
                <a:tc>
                  <a:txBody>
                    <a:bodyPr/>
                    <a:lstStyle/>
                    <a:p>
                      <a:r>
                        <a:rPr lang="en-US" sz="1600" b="0" i="0" u="none" strike="noStrike" kern="1200" baseline="0" dirty="0">
                          <a:solidFill>
                            <a:srgbClr val="000000"/>
                          </a:solidFill>
                          <a:latin typeface="+mn-lt"/>
                          <a:ea typeface="+mn-ea"/>
                          <a:cs typeface="+mn-cs"/>
                        </a:rPr>
                        <a:t>Cisco Threat Grid</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Next-Generation Intrusion Prevention System (NGIPS)</a:t>
                      </a:r>
                      <a:endParaRPr lang="en-US" sz="1600" dirty="0">
                        <a:solidFill>
                          <a:srgbClr val="000000"/>
                        </a:solidFill>
                      </a:endParaRPr>
                    </a:p>
                  </a:txBody>
                  <a:tcPr/>
                </a:tc>
                <a:extLst>
                  <a:ext uri="{0D108BD9-81ED-4DB2-BD59-A6C34878D82A}">
                    <a16:rowId xmlns:a16="http://schemas.microsoft.com/office/drawing/2014/main" val="10004"/>
                  </a:ext>
                </a:extLst>
              </a:tr>
              <a:tr h="185420">
                <a:tc>
                  <a:txBody>
                    <a:bodyPr/>
                    <a:lstStyle/>
                    <a:p>
                      <a:r>
                        <a:rPr lang="en-US" sz="1600" b="0" i="0" u="none" strike="noStrike" kern="1200" baseline="0" dirty="0">
                          <a:solidFill>
                            <a:srgbClr val="000000"/>
                          </a:solidFill>
                          <a:latin typeface="+mn-lt"/>
                          <a:ea typeface="+mn-ea"/>
                          <a:cs typeface="+mn-cs"/>
                        </a:rPr>
                        <a:t>Cisco Advanced Malware Protection (AMP)</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Standard Firewall</a:t>
                      </a:r>
                      <a:endParaRPr lang="en-US" sz="1600" dirty="0">
                        <a:solidFill>
                          <a:srgbClr val="000000"/>
                        </a:solidFill>
                      </a:endParaRPr>
                    </a:p>
                  </a:txBody>
                  <a:tcPr/>
                </a:tc>
                <a:extLst>
                  <a:ext uri="{0D108BD9-81ED-4DB2-BD59-A6C34878D82A}">
                    <a16:rowId xmlns:a16="http://schemas.microsoft.com/office/drawing/2014/main" val="10005"/>
                  </a:ext>
                </a:extLst>
              </a:tr>
              <a:tr h="185420">
                <a:tc>
                  <a:txBody>
                    <a:bodyPr/>
                    <a:lstStyle/>
                    <a:p>
                      <a:r>
                        <a:rPr lang="en-US" sz="1600" b="0" i="0" u="none" strike="noStrike" kern="1200" baseline="0" dirty="0">
                          <a:solidFill>
                            <a:srgbClr val="000000"/>
                          </a:solidFill>
                          <a:latin typeface="+mn-lt"/>
                          <a:ea typeface="+mn-ea"/>
                          <a:cs typeface="+mn-cs"/>
                        </a:rPr>
                        <a:t>Cisco AMP components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Next-Generation Firewall (NGFW)</a:t>
                      </a:r>
                      <a:endParaRPr lang="en-US" sz="1600" dirty="0">
                        <a:solidFill>
                          <a:srgbClr val="000000"/>
                        </a:solidFill>
                      </a:endParaRPr>
                    </a:p>
                  </a:txBody>
                  <a:tcPr/>
                </a:tc>
                <a:extLst>
                  <a:ext uri="{0D108BD9-81ED-4DB2-BD59-A6C34878D82A}">
                    <a16:rowId xmlns:a16="http://schemas.microsoft.com/office/drawing/2014/main" val="3149959188"/>
                  </a:ext>
                </a:extLst>
              </a:tr>
              <a:tr h="185420">
                <a:tc>
                  <a:txBody>
                    <a:bodyPr/>
                    <a:lstStyle/>
                    <a:p>
                      <a:r>
                        <a:rPr lang="en-US" sz="1600" b="0" i="0" u="none" strike="noStrike" kern="1200" baseline="0" dirty="0">
                          <a:solidFill>
                            <a:srgbClr val="000000"/>
                          </a:solidFill>
                          <a:latin typeface="+mn-lt"/>
                          <a:ea typeface="+mn-ea"/>
                          <a:cs typeface="+mn-cs"/>
                        </a:rPr>
                        <a:t>Cisco AnyConnect</a:t>
                      </a:r>
                      <a:endParaRPr lang="en-US" sz="1600" dirty="0">
                        <a:solidFill>
                          <a:srgbClr val="000000"/>
                        </a:solidFill>
                      </a:endParaRP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b="0" i="0" u="none" strike="noStrike" kern="1200" baseline="0" dirty="0">
                          <a:solidFill>
                            <a:srgbClr val="000000"/>
                          </a:solidFill>
                          <a:latin typeface="+mn-lt"/>
                          <a:ea typeface="+mn-ea"/>
                          <a:cs typeface="+mn-cs"/>
                        </a:rPr>
                        <a:t>Cisco Stealthwatch</a:t>
                      </a:r>
                      <a:endParaRPr lang="en-US" sz="1600" dirty="0">
                        <a:solidFill>
                          <a:srgbClr val="000000"/>
                        </a:solidFill>
                      </a:endParaRPr>
                    </a:p>
                  </a:txBody>
                  <a:tcPr/>
                </a:tc>
                <a:extLst>
                  <a:ext uri="{0D108BD9-81ED-4DB2-BD59-A6C34878D82A}">
                    <a16:rowId xmlns:a16="http://schemas.microsoft.com/office/drawing/2014/main" val="4043485938"/>
                  </a:ext>
                </a:extLst>
              </a:tr>
              <a:tr h="185420">
                <a:tc>
                  <a:txBody>
                    <a:bodyPr/>
                    <a:lstStyle/>
                    <a:p>
                      <a:r>
                        <a:rPr lang="en-US" sz="1600" b="0" i="0" u="none" strike="noStrike" kern="1200" baseline="0" dirty="0">
                          <a:solidFill>
                            <a:srgbClr val="000000"/>
                          </a:solidFill>
                          <a:latin typeface="+mn-lt"/>
                          <a:ea typeface="+mn-ea"/>
                          <a:cs typeface="+mn-cs"/>
                        </a:rPr>
                        <a:t>Cisco Umbrella</a:t>
                      </a:r>
                      <a:endParaRPr lang="en-US" sz="1600" dirty="0">
                        <a:solidFill>
                          <a:srgbClr val="000000"/>
                        </a:solidFill>
                      </a:endParaRPr>
                    </a:p>
                  </a:txBody>
                  <a:tcPr/>
                </a:tc>
                <a:tc>
                  <a:txBody>
                    <a:bodyPr/>
                    <a:lstStyle/>
                    <a:p>
                      <a:endParaRPr lang="en-US" sz="1600" dirty="0">
                        <a:solidFill>
                          <a:srgbClr val="000000"/>
                        </a:solidFill>
                      </a:endParaRPr>
                    </a:p>
                  </a:txBody>
                  <a:tcPr/>
                </a:tc>
                <a:extLst>
                  <a:ext uri="{0D108BD9-81ED-4DB2-BD59-A6C34878D82A}">
                    <a16:rowId xmlns:a16="http://schemas.microsoft.com/office/drawing/2014/main" val="3016396729"/>
                  </a:ext>
                </a:extLst>
              </a:tr>
            </a:tbl>
          </a:graphicData>
        </a:graphic>
      </p:graphicFrame>
    </p:spTree>
    <p:extLst>
      <p:ext uri="{BB962C8B-B14F-4D97-AF65-F5344CB8AC3E}">
        <p14:creationId xmlns:p14="http://schemas.microsoft.com/office/powerpoint/2010/main" val="87559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5148197" cy="731837"/>
          </a:xfrm>
        </p:spPr>
        <p:txBody>
          <a:bodyPr/>
          <a:lstStyle/>
          <a:p>
            <a:r>
              <a:rPr lang="en-US" sz="1600" dirty="0"/>
              <a:t>Prepare for the Exam</a:t>
            </a:r>
            <a:br>
              <a:rPr lang="en-US" sz="2400" dirty="0"/>
            </a:br>
            <a:r>
              <a:rPr lang="en-US" sz="2400" dirty="0"/>
              <a:t>Key Topics for Chapter 25 (Cont.)</a:t>
            </a:r>
          </a:p>
        </p:txBody>
      </p:sp>
      <p:graphicFrame>
        <p:nvGraphicFramePr>
          <p:cNvPr id="6" name="Table 5"/>
          <p:cNvGraphicFramePr>
            <a:graphicFrameLocks noGrp="1"/>
          </p:cNvGraphicFramePr>
          <p:nvPr>
            <p:extLst>
              <p:ext uri="{D42A27DB-BD31-4B8C-83A1-F6EECF244321}">
                <p14:modId xmlns:p14="http://schemas.microsoft.com/office/powerpoint/2010/main" val="239548378"/>
              </p:ext>
            </p:extLst>
          </p:nvPr>
        </p:nvGraphicFramePr>
        <p:xfrm>
          <a:off x="211888" y="720876"/>
          <a:ext cx="8479828" cy="3856825"/>
        </p:xfrm>
        <a:graphic>
          <a:graphicData uri="http://schemas.openxmlformats.org/drawingml/2006/table">
            <a:tbl>
              <a:tblPr firstRow="1" bandRow="1">
                <a:tableStyleId>{5C22544A-7EE6-4342-B048-85BDC9FD1C3A}</a:tableStyleId>
              </a:tblPr>
              <a:tblGrid>
                <a:gridCol w="4239914">
                  <a:extLst>
                    <a:ext uri="{9D8B030D-6E8A-4147-A177-3AD203B41FA5}">
                      <a16:colId xmlns:a16="http://schemas.microsoft.com/office/drawing/2014/main" val="20000"/>
                    </a:ext>
                  </a:extLst>
                </a:gridCol>
                <a:gridCol w="4239914">
                  <a:extLst>
                    <a:ext uri="{9D8B030D-6E8A-4147-A177-3AD203B41FA5}">
                      <a16:colId xmlns:a16="http://schemas.microsoft.com/office/drawing/2014/main" val="3738648960"/>
                    </a:ext>
                  </a:extLst>
                </a:gridCol>
              </a:tblGrid>
              <a:tr h="361785">
                <a:tc>
                  <a:txBody>
                    <a:bodyPr/>
                    <a:lstStyle/>
                    <a:p>
                      <a:r>
                        <a:rPr lang="en-US" sz="1600" b="1" i="0" u="none" strike="noStrike" kern="1200" baseline="0" dirty="0">
                          <a:solidFill>
                            <a:schemeClr val="lt1"/>
                          </a:solidFill>
                          <a:latin typeface="+mn-lt"/>
                          <a:ea typeface="+mn-ea"/>
                          <a:cs typeface="+mn-cs"/>
                        </a:rPr>
                        <a:t>Description</a:t>
                      </a:r>
                      <a:endParaRPr lang="en-US" sz="1600" dirty="0"/>
                    </a:p>
                  </a:txBody>
                  <a:tcPr/>
                </a:tc>
                <a:tc>
                  <a:txBody>
                    <a:bodyPr/>
                    <a:lstStyle/>
                    <a:p>
                      <a:endParaRPr lang="en-US" sz="1600" dirty="0"/>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Cisco Stealthwatch Offerings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Web Authentication (WebAuth)</a:t>
                      </a:r>
                      <a:endParaRPr lang="en-US" sz="1600" dirty="0">
                        <a:solidFill>
                          <a:srgbClr val="000000"/>
                        </a:solidFill>
                      </a:endParaRPr>
                    </a:p>
                  </a:txBody>
                  <a:tcPr/>
                </a:tc>
                <a:extLst>
                  <a:ext uri="{0D108BD9-81ED-4DB2-BD59-A6C34878D82A}">
                    <a16:rowId xmlns:a16="http://schemas.microsoft.com/office/drawing/2014/main" val="10001"/>
                  </a:ext>
                </a:extLst>
              </a:tr>
              <a:tr h="370840">
                <a:tc>
                  <a:txBody>
                    <a:bodyPr/>
                    <a:lstStyle/>
                    <a:p>
                      <a:r>
                        <a:rPr lang="en-US" sz="1600" b="0" i="0" u="none" strike="noStrike" kern="1200" baseline="0" dirty="0">
                          <a:solidFill>
                            <a:srgbClr val="000000"/>
                          </a:solidFill>
                          <a:latin typeface="+mn-lt"/>
                          <a:ea typeface="+mn-ea"/>
                          <a:cs typeface="+mn-cs"/>
                        </a:rPr>
                        <a:t>Cisco Stealthwatch Required Components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WebAuth Types</a:t>
                      </a:r>
                      <a:endParaRPr lang="en-US" sz="1600" dirty="0">
                        <a:solidFill>
                          <a:srgbClr val="000000"/>
                        </a:solidFill>
                      </a:endParaRPr>
                    </a:p>
                  </a:txBody>
                  <a:tcPr/>
                </a:tc>
                <a:extLst>
                  <a:ext uri="{0D108BD9-81ED-4DB2-BD59-A6C34878D82A}">
                    <a16:rowId xmlns:a16="http://schemas.microsoft.com/office/drawing/2014/main" val="10002"/>
                  </a:ext>
                </a:extLst>
              </a:tr>
              <a:tr h="370840">
                <a:tc>
                  <a:txBody>
                    <a:bodyPr/>
                    <a:lstStyle/>
                    <a:p>
                      <a:r>
                        <a:rPr lang="en-US" sz="1600" b="0" i="0" u="none" strike="noStrike" kern="1200" baseline="0" dirty="0">
                          <a:solidFill>
                            <a:srgbClr val="000000"/>
                          </a:solidFill>
                          <a:latin typeface="+mn-lt"/>
                          <a:ea typeface="+mn-ea"/>
                          <a:cs typeface="+mn-cs"/>
                        </a:rPr>
                        <a:t>Cisco Stealthwatch Cloud Offerings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Cisco TrustSec</a:t>
                      </a:r>
                      <a:endParaRPr lang="en-US" sz="1600" dirty="0">
                        <a:solidFill>
                          <a:srgbClr val="000000"/>
                        </a:solidFill>
                      </a:endParaRPr>
                    </a:p>
                  </a:txBody>
                  <a:tcPr/>
                </a:tc>
                <a:extLst>
                  <a:ext uri="{0D108BD9-81ED-4DB2-BD59-A6C34878D82A}">
                    <a16:rowId xmlns:a16="http://schemas.microsoft.com/office/drawing/2014/main" val="10003"/>
                  </a:ext>
                </a:extLst>
              </a:tr>
              <a:tr h="370840">
                <a:tc>
                  <a:txBody>
                    <a:bodyPr/>
                    <a:lstStyle/>
                    <a:p>
                      <a:r>
                        <a:rPr lang="en-US" sz="1600" b="0" i="0" u="none" strike="noStrike" kern="1200" baseline="0" dirty="0">
                          <a:solidFill>
                            <a:srgbClr val="000000"/>
                          </a:solidFill>
                          <a:latin typeface="+mn-lt"/>
                          <a:ea typeface="+mn-ea"/>
                          <a:cs typeface="+mn-cs"/>
                        </a:rPr>
                        <a:t>Cisco Identity Services Engine (ISE)</a:t>
                      </a:r>
                      <a:endParaRPr lang="en-US" sz="1600" dirty="0">
                        <a:solidFill>
                          <a:srgbClr val="000000"/>
                        </a:solidFill>
                      </a:endParaRP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b="0" i="0" u="none" strike="noStrike" kern="1200" baseline="0" dirty="0">
                          <a:solidFill>
                            <a:srgbClr val="000000"/>
                          </a:solidFill>
                          <a:latin typeface="+mn-lt"/>
                          <a:ea typeface="+mn-ea"/>
                          <a:cs typeface="+mn-cs"/>
                        </a:rPr>
                        <a:t>Cisco TrustSec Phases</a:t>
                      </a:r>
                      <a:endParaRPr lang="en-US" sz="1600" dirty="0">
                        <a:solidFill>
                          <a:srgbClr val="000000"/>
                        </a:solidFill>
                      </a:endParaRPr>
                    </a:p>
                  </a:txBody>
                  <a:tcPr/>
                </a:tc>
                <a:extLst>
                  <a:ext uri="{0D108BD9-81ED-4DB2-BD59-A6C34878D82A}">
                    <a16:rowId xmlns:a16="http://schemas.microsoft.com/office/drawing/2014/main" val="10004"/>
                  </a:ext>
                </a:extLst>
              </a:tr>
              <a:tr h="0">
                <a:tc>
                  <a:txBody>
                    <a:bodyPr/>
                    <a:lstStyle/>
                    <a:p>
                      <a:r>
                        <a:rPr lang="en-US" sz="1600" b="0" i="0" u="none" strike="noStrike" kern="1200" baseline="0" dirty="0">
                          <a:solidFill>
                            <a:srgbClr val="000000"/>
                          </a:solidFill>
                          <a:latin typeface="+mn-lt"/>
                          <a:ea typeface="+mn-ea"/>
                          <a:cs typeface="+mn-cs"/>
                        </a:rPr>
                        <a:t>802.1x</a:t>
                      </a:r>
                      <a:endParaRPr lang="en-US" sz="1600" dirty="0">
                        <a:solidFill>
                          <a:srgbClr val="000000"/>
                        </a:solidFill>
                      </a:endParaRP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b="0" i="0" u="none" strike="noStrike" kern="1200" baseline="0" dirty="0">
                          <a:solidFill>
                            <a:srgbClr val="000000"/>
                          </a:solidFill>
                          <a:latin typeface="+mn-lt"/>
                          <a:ea typeface="+mn-ea"/>
                          <a:cs typeface="+mn-cs"/>
                        </a:rPr>
                        <a:t>Cisco TrustSec Propogation Methods</a:t>
                      </a:r>
                      <a:endParaRPr lang="en-US" sz="1600" dirty="0">
                        <a:solidFill>
                          <a:srgbClr val="000000"/>
                        </a:solidFill>
                      </a:endParaRPr>
                    </a:p>
                  </a:txBody>
                  <a:tcPr/>
                </a:tc>
                <a:extLst>
                  <a:ext uri="{0D108BD9-81ED-4DB2-BD59-A6C34878D82A}">
                    <a16:rowId xmlns:a16="http://schemas.microsoft.com/office/drawing/2014/main" val="10005"/>
                  </a:ext>
                </a:extLst>
              </a:tr>
              <a:tr h="242570">
                <a:tc>
                  <a:txBody>
                    <a:bodyPr/>
                    <a:lstStyle/>
                    <a:p>
                      <a:r>
                        <a:rPr lang="en-US" sz="1600" b="0" i="0" u="none" strike="noStrike" kern="1200" baseline="0" dirty="0">
                          <a:solidFill>
                            <a:srgbClr val="000000"/>
                          </a:solidFill>
                          <a:latin typeface="+mn-lt"/>
                          <a:ea typeface="+mn-ea"/>
                          <a:cs typeface="+mn-cs"/>
                        </a:rPr>
                        <a:t>802.1x Components</a:t>
                      </a:r>
                      <a:endParaRPr lang="en-US" sz="1600" dirty="0">
                        <a:solidFill>
                          <a:srgbClr val="000000"/>
                        </a:solidFill>
                      </a:endParaRPr>
                    </a:p>
                  </a:txBody>
                  <a:tcPr/>
                </a:tc>
                <a:tc>
                  <a:txBody>
                    <a:bodyPr/>
                    <a:lstStyle/>
                    <a:p>
                      <a:r>
                        <a:rPr lang="en-US" sz="1600" b="0" i="0" u="none" strike="noStrike" kern="1200" baseline="0" dirty="0">
                          <a:solidFill>
                            <a:srgbClr val="000000"/>
                          </a:solidFill>
                          <a:latin typeface="+mn-lt"/>
                          <a:ea typeface="+mn-ea"/>
                          <a:cs typeface="+mn-cs"/>
                        </a:rPr>
                        <a:t>Cisco TrustSec Types of Enforcement</a:t>
                      </a:r>
                      <a:endParaRPr lang="en-US" sz="1600" dirty="0">
                        <a:solidFill>
                          <a:srgbClr val="000000"/>
                        </a:solidFill>
                      </a:endParaRPr>
                    </a:p>
                  </a:txBody>
                  <a:tcPr/>
                </a:tc>
                <a:extLst>
                  <a:ext uri="{0D108BD9-81ED-4DB2-BD59-A6C34878D82A}">
                    <a16:rowId xmlns:a16="http://schemas.microsoft.com/office/drawing/2014/main" val="2895586100"/>
                  </a:ext>
                </a:extLst>
              </a:tr>
              <a:tr h="149860">
                <a:tc>
                  <a:txBody>
                    <a:bodyPr/>
                    <a:lstStyle/>
                    <a:p>
                      <a:r>
                        <a:rPr lang="en-US" sz="1600" b="0" i="0" u="none" strike="noStrike" kern="1200" baseline="0" dirty="0">
                          <a:solidFill>
                            <a:srgbClr val="000000"/>
                          </a:solidFill>
                          <a:latin typeface="+mn-lt"/>
                          <a:ea typeface="+mn-ea"/>
                          <a:cs typeface="+mn-cs"/>
                        </a:rPr>
                        <a:t>802.1x Roles</a:t>
                      </a:r>
                      <a:endParaRPr lang="en-US" sz="1600" dirty="0">
                        <a:solidFill>
                          <a:srgbClr val="000000"/>
                        </a:solidFill>
                      </a:endParaRPr>
                    </a:p>
                  </a:txBody>
                  <a:tcPr/>
                </a:tc>
                <a:tc>
                  <a:txBody>
                    <a:bodyPr/>
                    <a:lstStyle/>
                    <a:p>
                      <a:r>
                        <a:rPr lang="en-US" sz="1600" dirty="0">
                          <a:solidFill>
                            <a:srgbClr val="000000"/>
                          </a:solidFill>
                        </a:rPr>
                        <a:t>MACsec</a:t>
                      </a:r>
                    </a:p>
                  </a:txBody>
                  <a:tcPr/>
                </a:tc>
                <a:extLst>
                  <a:ext uri="{0D108BD9-81ED-4DB2-BD59-A6C34878D82A}">
                    <a16:rowId xmlns:a16="http://schemas.microsoft.com/office/drawing/2014/main" val="2961568145"/>
                  </a:ext>
                </a:extLst>
              </a:tr>
              <a:tr h="0">
                <a:tc>
                  <a:txBody>
                    <a:bodyPr/>
                    <a:lstStyle/>
                    <a:p>
                      <a:r>
                        <a:rPr lang="en-US" sz="1600" b="0" i="0" u="none" strike="noStrike" kern="1200" baseline="0" dirty="0">
                          <a:solidFill>
                            <a:srgbClr val="000000"/>
                          </a:solidFill>
                          <a:latin typeface="+mn-lt"/>
                          <a:ea typeface="+mn-ea"/>
                          <a:cs typeface="+mn-cs"/>
                        </a:rPr>
                        <a:t>EAP Methods</a:t>
                      </a:r>
                      <a:endParaRPr lang="en-US" sz="1600" dirty="0">
                        <a:solidFill>
                          <a:srgbClr val="000000"/>
                        </a:solidFill>
                      </a:endParaRPr>
                    </a:p>
                  </a:txBody>
                  <a:tcPr/>
                </a:tc>
                <a:tc>
                  <a:txBody>
                    <a:bodyPr/>
                    <a:lstStyle/>
                    <a:p>
                      <a:r>
                        <a:rPr lang="en-US" sz="1600" dirty="0">
                          <a:solidFill>
                            <a:srgbClr val="000000"/>
                          </a:solidFill>
                        </a:rPr>
                        <a:t>MACsec Keying</a:t>
                      </a:r>
                      <a:r>
                        <a:rPr lang="en-US" sz="1600" baseline="0" dirty="0">
                          <a:solidFill>
                            <a:srgbClr val="000000"/>
                          </a:solidFill>
                        </a:rPr>
                        <a:t> Mechanism</a:t>
                      </a:r>
                      <a:endParaRPr lang="en-US" sz="1600" dirty="0">
                        <a:solidFill>
                          <a:srgbClr val="000000"/>
                        </a:solidFill>
                      </a:endParaRPr>
                    </a:p>
                  </a:txBody>
                  <a:tcPr/>
                </a:tc>
                <a:extLst>
                  <a:ext uri="{0D108BD9-81ED-4DB2-BD59-A6C34878D82A}">
                    <a16:rowId xmlns:a16="http://schemas.microsoft.com/office/drawing/2014/main" val="2432970018"/>
                  </a:ext>
                </a:extLst>
              </a:tr>
              <a:tr h="223520">
                <a:tc>
                  <a:txBody>
                    <a:bodyPr/>
                    <a:lstStyle/>
                    <a:p>
                      <a:r>
                        <a:rPr lang="en-US" sz="1600" b="0" i="0" u="none" strike="noStrike" kern="1200" baseline="0" dirty="0">
                          <a:solidFill>
                            <a:srgbClr val="000000"/>
                          </a:solidFill>
                          <a:latin typeface="+mn-lt"/>
                          <a:ea typeface="+mn-ea"/>
                          <a:cs typeface="+mn-cs"/>
                        </a:rPr>
                        <a:t>EAP Chaining</a:t>
                      </a:r>
                      <a:endParaRPr lang="en-US" sz="1600" dirty="0">
                        <a:solidFill>
                          <a:srgbClr val="000000"/>
                        </a:solidFill>
                      </a:endParaRP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dirty="0">
                          <a:solidFill>
                            <a:srgbClr val="000000"/>
                          </a:solidFill>
                        </a:rPr>
                        <a:t>Downlink MACsec</a:t>
                      </a:r>
                    </a:p>
                  </a:txBody>
                  <a:tcPr/>
                </a:tc>
                <a:extLst>
                  <a:ext uri="{0D108BD9-81ED-4DB2-BD59-A6C34878D82A}">
                    <a16:rowId xmlns:a16="http://schemas.microsoft.com/office/drawing/2014/main" val="361920220"/>
                  </a:ext>
                </a:extLst>
              </a:tr>
              <a:tr h="0">
                <a:tc>
                  <a:txBody>
                    <a:bodyPr/>
                    <a:lstStyle/>
                    <a:p>
                      <a:r>
                        <a:rPr lang="en-US" sz="1600" b="0" i="0" u="none" strike="noStrike" kern="1200" baseline="0" dirty="0">
                          <a:solidFill>
                            <a:srgbClr val="000000"/>
                          </a:solidFill>
                          <a:latin typeface="+mn-lt"/>
                          <a:ea typeface="+mn-ea"/>
                          <a:cs typeface="+mn-cs"/>
                        </a:rPr>
                        <a:t>MAC Authentication Bypass (MAB)</a:t>
                      </a:r>
                      <a:endParaRPr lang="en-US" sz="1600" dirty="0">
                        <a:solidFill>
                          <a:srgbClr val="000000"/>
                        </a:solidFill>
                      </a:endParaRP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600" dirty="0">
                          <a:solidFill>
                            <a:srgbClr val="000000"/>
                          </a:solidFill>
                        </a:rPr>
                        <a:t>Uplink</a:t>
                      </a:r>
                      <a:r>
                        <a:rPr lang="en-US" sz="1600" baseline="0" dirty="0">
                          <a:solidFill>
                            <a:srgbClr val="000000"/>
                          </a:solidFill>
                        </a:rPr>
                        <a:t> MACsec</a:t>
                      </a:r>
                      <a:endParaRPr lang="en-US" sz="1600" dirty="0">
                        <a:solidFill>
                          <a:srgbClr val="000000"/>
                        </a:solidFill>
                      </a:endParaRPr>
                    </a:p>
                  </a:txBody>
                  <a:tcPr/>
                </a:tc>
                <a:extLst>
                  <a:ext uri="{0D108BD9-81ED-4DB2-BD59-A6C34878D82A}">
                    <a16:rowId xmlns:a16="http://schemas.microsoft.com/office/drawing/2014/main" val="4059987440"/>
                  </a:ext>
                </a:extLst>
              </a:tr>
            </a:tbl>
          </a:graphicData>
        </a:graphic>
      </p:graphicFrame>
    </p:spTree>
    <p:extLst>
      <p:ext uri="{BB962C8B-B14F-4D97-AF65-F5344CB8AC3E}">
        <p14:creationId xmlns:p14="http://schemas.microsoft.com/office/powerpoint/2010/main" val="2256865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588723"/>
          </a:xfrm>
        </p:spPr>
        <p:txBody>
          <a:bodyPr/>
          <a:lstStyle/>
          <a:p>
            <a:r>
              <a:rPr lang="en-US" sz="1600" dirty="0"/>
              <a:t>Prepare for the Exam</a:t>
            </a:r>
            <a:br>
              <a:rPr lang="en-US" sz="2400" dirty="0"/>
            </a:br>
            <a:r>
              <a:rPr lang="en-US" sz="2400" dirty="0"/>
              <a:t>Key Terms for Chapter 25</a:t>
            </a:r>
          </a:p>
        </p:txBody>
      </p:sp>
      <p:graphicFrame>
        <p:nvGraphicFramePr>
          <p:cNvPr id="2" name="Table 1"/>
          <p:cNvGraphicFramePr>
            <a:graphicFrameLocks noGrp="1"/>
          </p:cNvGraphicFramePr>
          <p:nvPr>
            <p:extLst>
              <p:ext uri="{D42A27DB-BD31-4B8C-83A1-F6EECF244321}">
                <p14:modId xmlns:p14="http://schemas.microsoft.com/office/powerpoint/2010/main" val="1701416466"/>
              </p:ext>
            </p:extLst>
          </p:nvPr>
        </p:nvGraphicFramePr>
        <p:xfrm>
          <a:off x="575544" y="673563"/>
          <a:ext cx="7769944" cy="3796373"/>
        </p:xfrm>
        <a:graphic>
          <a:graphicData uri="http://schemas.openxmlformats.org/drawingml/2006/table">
            <a:tbl>
              <a:tblPr firstRow="1" bandRow="1">
                <a:tableStyleId>{5C22544A-7EE6-4342-B048-85BDC9FD1C3A}</a:tableStyleId>
              </a:tblPr>
              <a:tblGrid>
                <a:gridCol w="3884972">
                  <a:extLst>
                    <a:ext uri="{9D8B030D-6E8A-4147-A177-3AD203B41FA5}">
                      <a16:colId xmlns:a16="http://schemas.microsoft.com/office/drawing/2014/main" val="20000"/>
                    </a:ext>
                  </a:extLst>
                </a:gridCol>
                <a:gridCol w="3884972">
                  <a:extLst>
                    <a:ext uri="{9D8B030D-6E8A-4147-A177-3AD203B41FA5}">
                      <a16:colId xmlns:a16="http://schemas.microsoft.com/office/drawing/2014/main" val="2570631166"/>
                    </a:ext>
                  </a:extLst>
                </a:gridCol>
              </a:tblGrid>
              <a:tr h="357213">
                <a:tc>
                  <a:txBody>
                    <a:bodyPr/>
                    <a:lstStyle/>
                    <a:p>
                      <a:r>
                        <a:rPr lang="en-US" sz="1600" dirty="0"/>
                        <a:t>Terms</a:t>
                      </a:r>
                    </a:p>
                  </a:txBody>
                  <a:tcPr/>
                </a:tc>
                <a:tc>
                  <a:txBody>
                    <a:bodyPr/>
                    <a:lstStyle/>
                    <a:p>
                      <a:endParaRPr lang="en-US" sz="1600" dirty="0"/>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802.1x</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Cisco TrustSec</a:t>
                      </a:r>
                      <a:endParaRPr lang="en-US" sz="1600" dirty="0">
                        <a:solidFill>
                          <a:srgbClr val="000000"/>
                        </a:solidFill>
                        <a:latin typeface="+mn-lt"/>
                      </a:endParaRPr>
                    </a:p>
                  </a:txBody>
                  <a:tcPr/>
                </a:tc>
                <a:extLst>
                  <a:ext uri="{0D108BD9-81ED-4DB2-BD59-A6C34878D82A}">
                    <a16:rowId xmlns:a16="http://schemas.microsoft.com/office/drawing/2014/main" val="10001"/>
                  </a:ext>
                </a:extLst>
              </a:tr>
              <a:tr h="370840">
                <a:tc>
                  <a:txBody>
                    <a:bodyPr/>
                    <a:lstStyle/>
                    <a:p>
                      <a:pPr algn="l"/>
                      <a:r>
                        <a:rPr lang="en-US" sz="1600" b="0" i="0" u="none" strike="noStrike" baseline="0" dirty="0">
                          <a:solidFill>
                            <a:srgbClr val="000000"/>
                          </a:solidFill>
                          <a:latin typeface="+mn-lt"/>
                        </a:rPr>
                        <a:t>Cisco Advanced Malware Protection (AMP)</a:t>
                      </a:r>
                    </a:p>
                  </a:txBody>
                  <a:tcPr/>
                </a:tc>
                <a:tc>
                  <a:txBody>
                    <a:bodyPr/>
                    <a:lstStyle/>
                    <a:p>
                      <a:pPr algn="l"/>
                      <a:r>
                        <a:rPr lang="en-US" sz="1600" b="0" i="0" u="none" strike="noStrike" baseline="0" dirty="0">
                          <a:solidFill>
                            <a:srgbClr val="000000"/>
                          </a:solidFill>
                          <a:latin typeface="+mn-lt"/>
                        </a:rPr>
                        <a:t>Cisco Umbrella</a:t>
                      </a:r>
                      <a:endParaRPr lang="en-US" sz="1600" dirty="0">
                        <a:solidFill>
                          <a:srgbClr val="000000"/>
                        </a:solidFill>
                        <a:latin typeface="+mn-lt"/>
                      </a:endParaRPr>
                    </a:p>
                  </a:txBody>
                  <a:tcPr/>
                </a:tc>
                <a:extLst>
                  <a:ext uri="{0D108BD9-81ED-4DB2-BD59-A6C34878D82A}">
                    <a16:rowId xmlns:a16="http://schemas.microsoft.com/office/drawing/2014/main" val="10002"/>
                  </a:ext>
                </a:extLst>
              </a:tr>
              <a:tr h="370840">
                <a:tc>
                  <a:txBody>
                    <a:bodyPr/>
                    <a:lstStyle/>
                    <a:p>
                      <a:pPr algn="l"/>
                      <a:r>
                        <a:rPr lang="en-US" sz="1600" b="0" i="0" u="none" strike="noStrike" baseline="0" dirty="0">
                          <a:solidFill>
                            <a:srgbClr val="000000"/>
                          </a:solidFill>
                          <a:latin typeface="+mn-lt"/>
                        </a:rPr>
                        <a:t>Cisco AnyConnect Secure Mobility Client</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Cisco Web Security Appliance (WSA)</a:t>
                      </a:r>
                      <a:endParaRPr lang="en-US" sz="1600" dirty="0">
                        <a:solidFill>
                          <a:srgbClr val="000000"/>
                        </a:solidFill>
                        <a:latin typeface="+mn-lt"/>
                      </a:endParaRPr>
                    </a:p>
                  </a:txBody>
                  <a:tcPr/>
                </a:tc>
                <a:extLst>
                  <a:ext uri="{0D108BD9-81ED-4DB2-BD59-A6C34878D82A}">
                    <a16:rowId xmlns:a16="http://schemas.microsoft.com/office/drawing/2014/main" val="10003"/>
                  </a:ext>
                </a:extLst>
              </a:tr>
              <a:tr h="370840">
                <a:tc>
                  <a:txBody>
                    <a:bodyPr/>
                    <a:lstStyle/>
                    <a:p>
                      <a:pPr algn="l"/>
                      <a:r>
                        <a:rPr lang="en-US" sz="1600" b="0" i="0" u="none" strike="noStrike" baseline="0" dirty="0">
                          <a:solidFill>
                            <a:srgbClr val="000000"/>
                          </a:solidFill>
                          <a:latin typeface="+mn-lt"/>
                        </a:rPr>
                        <a:t>Cisco Email Security Appliance (ESA)</a:t>
                      </a:r>
                      <a:endParaRPr lang="en-US" sz="1600" b="0" i="0" u="none" strike="noStrike" kern="1200" baseline="0" dirty="0">
                        <a:solidFill>
                          <a:srgbClr val="000000"/>
                        </a:solidFill>
                        <a:latin typeface="+mn-lt"/>
                        <a:ea typeface="+mn-ea"/>
                        <a:cs typeface="+mn-cs"/>
                      </a:endParaRPr>
                    </a:p>
                  </a:txBody>
                  <a:tcPr/>
                </a:tc>
                <a:tc>
                  <a:txBody>
                    <a:bodyPr/>
                    <a:lstStyle/>
                    <a:p>
                      <a:pPr algn="l"/>
                      <a:r>
                        <a:rPr lang="en-US" sz="1600" b="0" i="0" u="none" strike="noStrike" baseline="0" dirty="0">
                          <a:solidFill>
                            <a:srgbClr val="000000"/>
                          </a:solidFill>
                          <a:latin typeface="+mn-lt"/>
                        </a:rPr>
                        <a:t>Endpoint</a:t>
                      </a:r>
                      <a:endParaRPr lang="en-US" sz="1600" b="0" i="0" u="none" strike="noStrike" kern="1200" baseline="0" dirty="0">
                        <a:solidFill>
                          <a:srgbClr val="000000"/>
                        </a:solidFill>
                        <a:latin typeface="+mn-lt"/>
                        <a:ea typeface="+mn-ea"/>
                        <a:cs typeface="+mn-cs"/>
                      </a:endParaRPr>
                    </a:p>
                  </a:txBody>
                  <a:tcPr/>
                </a:tc>
                <a:extLst>
                  <a:ext uri="{0D108BD9-81ED-4DB2-BD59-A6C34878D82A}">
                    <a16:rowId xmlns:a16="http://schemas.microsoft.com/office/drawing/2014/main" val="10004"/>
                  </a:ext>
                </a:extLst>
              </a:tr>
              <a:tr h="370840">
                <a:tc>
                  <a:txBody>
                    <a:bodyPr/>
                    <a:lstStyle/>
                    <a:p>
                      <a:pPr algn="l"/>
                      <a:r>
                        <a:rPr lang="en-US" sz="1600" b="0" i="0" u="none" strike="noStrike" baseline="0" dirty="0">
                          <a:solidFill>
                            <a:srgbClr val="000000"/>
                          </a:solidFill>
                          <a:latin typeface="+mn-lt"/>
                        </a:rPr>
                        <a:t>Cisco Identity Services Engine (ISE)</a:t>
                      </a:r>
                    </a:p>
                  </a:txBody>
                  <a:tcPr/>
                </a:tc>
                <a:tc>
                  <a:txBody>
                    <a:bodyPr/>
                    <a:lstStyle/>
                    <a:p>
                      <a:pPr algn="l"/>
                      <a:r>
                        <a:rPr lang="en-US" sz="1600" b="0" i="0" u="none" strike="noStrike" baseline="0" dirty="0">
                          <a:solidFill>
                            <a:srgbClr val="000000"/>
                          </a:solidFill>
                          <a:latin typeface="+mn-lt"/>
                        </a:rPr>
                        <a:t>Extensible Authentication Protocol (EAP)</a:t>
                      </a:r>
                      <a:endParaRPr lang="en-US" sz="1600" dirty="0">
                        <a:solidFill>
                          <a:srgbClr val="000000"/>
                        </a:solidFill>
                        <a:latin typeface="+mn-lt"/>
                      </a:endParaRPr>
                    </a:p>
                  </a:txBody>
                  <a:tcPr/>
                </a:tc>
                <a:extLst>
                  <a:ext uri="{0D108BD9-81ED-4DB2-BD59-A6C34878D82A}">
                    <a16:rowId xmlns:a16="http://schemas.microsoft.com/office/drawing/2014/main" val="10005"/>
                  </a:ext>
                </a:extLst>
              </a:tr>
              <a:tr h="370840">
                <a:tc>
                  <a:txBody>
                    <a:bodyPr/>
                    <a:lstStyle/>
                    <a:p>
                      <a:pPr algn="l"/>
                      <a:r>
                        <a:rPr lang="en-US" sz="1600" b="0" i="0" u="none" strike="noStrike" baseline="0" dirty="0">
                          <a:solidFill>
                            <a:srgbClr val="000000"/>
                          </a:solidFill>
                          <a:latin typeface="+mn-lt"/>
                        </a:rPr>
                        <a:t>Cisco SAFE</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MAC Authentication Bypass (MAB)</a:t>
                      </a:r>
                      <a:endParaRPr lang="en-US" sz="1600" dirty="0">
                        <a:solidFill>
                          <a:srgbClr val="000000"/>
                        </a:solidFill>
                        <a:latin typeface="+mn-lt"/>
                      </a:endParaRPr>
                    </a:p>
                  </a:txBody>
                  <a:tcPr/>
                </a:tc>
                <a:extLst>
                  <a:ext uri="{0D108BD9-81ED-4DB2-BD59-A6C34878D82A}">
                    <a16:rowId xmlns:a16="http://schemas.microsoft.com/office/drawing/2014/main" val="10006"/>
                  </a:ext>
                </a:extLst>
              </a:tr>
              <a:tr h="123613">
                <a:tc>
                  <a:txBody>
                    <a:bodyPr/>
                    <a:lstStyle/>
                    <a:p>
                      <a:pPr algn="l"/>
                      <a:r>
                        <a:rPr lang="en-US" sz="1600" b="0" i="0" u="none" strike="noStrike" baseline="0" dirty="0">
                          <a:solidFill>
                            <a:srgbClr val="000000"/>
                          </a:solidFill>
                          <a:latin typeface="+mn-lt"/>
                        </a:rPr>
                        <a:t>Cisco Stealthwatch</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MACsec</a:t>
                      </a:r>
                      <a:endParaRPr lang="en-US" sz="1600" dirty="0">
                        <a:solidFill>
                          <a:srgbClr val="000000"/>
                        </a:solidFill>
                        <a:latin typeface="+mn-lt"/>
                      </a:endParaRPr>
                    </a:p>
                  </a:txBody>
                  <a:tcPr/>
                </a:tc>
                <a:extLst>
                  <a:ext uri="{0D108BD9-81ED-4DB2-BD59-A6C34878D82A}">
                    <a16:rowId xmlns:a16="http://schemas.microsoft.com/office/drawing/2014/main" val="10007"/>
                  </a:ext>
                </a:extLst>
              </a:tr>
              <a:tr h="211667">
                <a:tc>
                  <a:txBody>
                    <a:bodyPr/>
                    <a:lstStyle/>
                    <a:p>
                      <a:pPr algn="l"/>
                      <a:r>
                        <a:rPr lang="en-US" sz="1600" b="0" i="0" u="none" strike="noStrike" baseline="0" dirty="0">
                          <a:solidFill>
                            <a:srgbClr val="000000"/>
                          </a:solidFill>
                          <a:latin typeface="+mn-lt"/>
                        </a:rPr>
                        <a:t>Cisco Talos</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next-generation firewall(NGFW)</a:t>
                      </a:r>
                      <a:endParaRPr lang="en-US" sz="1600" dirty="0">
                        <a:solidFill>
                          <a:srgbClr val="000000"/>
                        </a:solidFill>
                        <a:latin typeface="+mn-lt"/>
                      </a:endParaRPr>
                    </a:p>
                  </a:txBody>
                  <a:tcPr/>
                </a:tc>
                <a:extLst>
                  <a:ext uri="{0D108BD9-81ED-4DB2-BD59-A6C34878D82A}">
                    <a16:rowId xmlns:a16="http://schemas.microsoft.com/office/drawing/2014/main" val="3503328225"/>
                  </a:ext>
                </a:extLst>
              </a:tr>
              <a:tr h="123613">
                <a:tc>
                  <a:txBody>
                    <a:bodyPr/>
                    <a:lstStyle/>
                    <a:p>
                      <a:pPr algn="l"/>
                      <a:r>
                        <a:rPr lang="en-US" sz="1600" b="0" i="0" u="none" strike="noStrike" baseline="0" dirty="0">
                          <a:solidFill>
                            <a:srgbClr val="000000"/>
                          </a:solidFill>
                          <a:latin typeface="+mn-lt"/>
                        </a:rPr>
                        <a:t>Cisco Threat Grid</a:t>
                      </a:r>
                      <a:endParaRPr lang="en-US" sz="1600" dirty="0">
                        <a:solidFill>
                          <a:srgbClr val="000000"/>
                        </a:solidFill>
                        <a:latin typeface="+mn-lt"/>
                      </a:endParaRPr>
                    </a:p>
                  </a:txBody>
                  <a:tcPr/>
                </a:tc>
                <a:tc>
                  <a:txBody>
                    <a:bodyPr/>
                    <a:lstStyle/>
                    <a:p>
                      <a:pPr algn="l"/>
                      <a:r>
                        <a:rPr lang="en-US" sz="1600" b="0" i="0" u="none" strike="noStrike" baseline="0" dirty="0">
                          <a:solidFill>
                            <a:srgbClr val="000000"/>
                          </a:solidFill>
                          <a:latin typeface="+mn-lt"/>
                        </a:rPr>
                        <a:t>Web Authentication (WebAuth)</a:t>
                      </a:r>
                      <a:endParaRPr lang="en-US" sz="1600" dirty="0">
                        <a:solidFill>
                          <a:srgbClr val="000000"/>
                        </a:solidFill>
                        <a:latin typeface="+mn-lt"/>
                      </a:endParaRPr>
                    </a:p>
                  </a:txBody>
                  <a:tcPr/>
                </a:tc>
                <a:extLst>
                  <a:ext uri="{0D108BD9-81ED-4DB2-BD59-A6C34878D82A}">
                    <a16:rowId xmlns:a16="http://schemas.microsoft.com/office/drawing/2014/main" val="3477395597"/>
                  </a:ext>
                </a:extLst>
              </a:tr>
            </a:tbl>
          </a:graphicData>
        </a:graphic>
      </p:graphicFrame>
    </p:spTree>
    <p:extLst>
      <p:ext uri="{BB962C8B-B14F-4D97-AF65-F5344CB8AC3E}">
        <p14:creationId xmlns:p14="http://schemas.microsoft.com/office/powerpoint/2010/main" val="260191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99479016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Next-Generation Endpoint Security</a:t>
            </a: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2215048"/>
            <a:ext cx="8277832"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5">
                    <a:lumMod val="40000"/>
                    <a:lumOff val="60000"/>
                  </a:schemeClr>
                </a:solidFill>
              </a:rPr>
              <a:t>To be able to detect the rapidly evolving threats, organizations should design their networks using a security framework such as that provided by Cisco SAFE. </a:t>
            </a:r>
          </a:p>
          <a:p>
            <a:pPr marL="285750" indent="-285750">
              <a:buFont typeface="Arial" panose="020B0604020202020204" pitchFamily="34" charset="0"/>
              <a:buChar char="•"/>
            </a:pPr>
            <a:r>
              <a:rPr lang="en-US" dirty="0">
                <a:solidFill>
                  <a:schemeClr val="accent5">
                    <a:lumMod val="40000"/>
                    <a:lumOff val="60000"/>
                  </a:schemeClr>
                </a:solidFill>
              </a:rPr>
              <a:t>The following sections describe the most critical components needed to implement the Cisco SAFE framework for a campus environment (or </a:t>
            </a:r>
            <a:r>
              <a:rPr lang="en-US" i="1" dirty="0">
                <a:solidFill>
                  <a:schemeClr val="accent5">
                    <a:lumMod val="40000"/>
                    <a:lumOff val="60000"/>
                  </a:schemeClr>
                </a:solidFill>
              </a:rPr>
              <a:t>PIN</a:t>
            </a:r>
            <a:r>
              <a:rPr lang="en-US" dirty="0">
                <a:solidFill>
                  <a:schemeClr val="accent5">
                    <a:lumMod val="40000"/>
                    <a:lumOff val="60000"/>
                  </a:schemeClr>
                </a:solidFill>
              </a:rPr>
              <a:t>, in Cisco SAFE terminology).</a:t>
            </a:r>
          </a:p>
        </p:txBody>
      </p:sp>
    </p:spTree>
    <p:custDataLst>
      <p:tags r:id="rId1"/>
    </p:custDataLst>
    <p:extLst>
      <p:ext uri="{BB962C8B-B14F-4D97-AF65-F5344CB8AC3E}">
        <p14:creationId xmlns:p14="http://schemas.microsoft.com/office/powerpoint/2010/main" val="2646917065"/>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Talos</a:t>
            </a:r>
          </a:p>
        </p:txBody>
      </p:sp>
      <p:sp>
        <p:nvSpPr>
          <p:cNvPr id="2" name="TextBox 1"/>
          <p:cNvSpPr txBox="1"/>
          <p:nvPr/>
        </p:nvSpPr>
        <p:spPr>
          <a:xfrm>
            <a:off x="87681" y="610318"/>
            <a:ext cx="4307953" cy="4031873"/>
          </a:xfrm>
          <a:prstGeom prst="rect">
            <a:avLst/>
          </a:prstGeom>
          <a:noFill/>
        </p:spPr>
        <p:txBody>
          <a:bodyPr wrap="square" rtlCol="0">
            <a:spAutoFit/>
          </a:bodyPr>
          <a:lstStyle/>
          <a:p>
            <a:r>
              <a:rPr lang="en-US" sz="1600" dirty="0">
                <a:solidFill>
                  <a:srgbClr val="000000"/>
                </a:solidFill>
              </a:rPr>
              <a:t>Talos</a:t>
            </a:r>
            <a:r>
              <a:rPr lang="en-US" sz="1600" i="1" dirty="0">
                <a:solidFill>
                  <a:srgbClr val="000000"/>
                </a:solidFill>
              </a:rPr>
              <a:t> </a:t>
            </a:r>
            <a:r>
              <a:rPr lang="en-US" sz="1600" dirty="0">
                <a:solidFill>
                  <a:srgbClr val="000000"/>
                </a:solidFill>
              </a:rPr>
              <a:t>is the Cisco threat intelligence organization, an elite team of security experts who are supported by sophisticated security systems to create threat intelligence that detects, analyzes, and protects against both known and emerging threats for Cisco products.</a:t>
            </a:r>
          </a:p>
          <a:p>
            <a:endParaRPr lang="en-US" sz="1600" dirty="0">
              <a:solidFill>
                <a:srgbClr val="000000"/>
              </a:solidFill>
            </a:endParaRPr>
          </a:p>
          <a:p>
            <a:r>
              <a:rPr lang="en-US" sz="1600" dirty="0">
                <a:solidFill>
                  <a:srgbClr val="000000"/>
                </a:solidFill>
              </a:rPr>
              <a:t>Cisco Talos was created from the combination of three security research teams: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IronPort Security Applications (SecApps)</a:t>
            </a:r>
          </a:p>
          <a:p>
            <a:pPr marL="285750" indent="-285750">
              <a:buFont typeface="Arial" panose="020B0604020202020204" pitchFamily="34" charset="0"/>
              <a:buChar char="•"/>
            </a:pPr>
            <a:r>
              <a:rPr lang="en-US" sz="1600" dirty="0">
                <a:solidFill>
                  <a:srgbClr val="000000"/>
                </a:solidFill>
              </a:rPr>
              <a:t>The Sourcefire Vulnerability Research Team (VRT)</a:t>
            </a:r>
          </a:p>
          <a:p>
            <a:pPr marL="285750" indent="-285750">
              <a:buFont typeface="Arial" panose="020B0604020202020204" pitchFamily="34" charset="0"/>
              <a:buChar char="•"/>
            </a:pPr>
            <a:r>
              <a:rPr lang="en-US" sz="1600" dirty="0">
                <a:solidFill>
                  <a:srgbClr val="000000"/>
                </a:solidFill>
              </a:rPr>
              <a:t>The Cisco Threat Research, Analysis, and Communications (TRAC) team</a:t>
            </a:r>
          </a:p>
        </p:txBody>
      </p:sp>
      <p:sp>
        <p:nvSpPr>
          <p:cNvPr id="4" name="TextBox 3"/>
          <p:cNvSpPr txBox="1"/>
          <p:nvPr/>
        </p:nvSpPr>
        <p:spPr>
          <a:xfrm>
            <a:off x="4439477" y="608533"/>
            <a:ext cx="4531727" cy="4031873"/>
          </a:xfrm>
          <a:prstGeom prst="rect">
            <a:avLst/>
          </a:prstGeom>
          <a:noFill/>
        </p:spPr>
        <p:txBody>
          <a:bodyPr wrap="square" rtlCol="0">
            <a:spAutoFit/>
          </a:bodyPr>
          <a:lstStyle/>
          <a:p>
            <a:r>
              <a:rPr lang="en-US" sz="1600" dirty="0">
                <a:solidFill>
                  <a:srgbClr val="000000"/>
                </a:solidFill>
              </a:rPr>
              <a:t>Talos receives valuable intelligence that</a:t>
            </a:r>
          </a:p>
          <a:p>
            <a:r>
              <a:rPr lang="en-US" sz="1600" dirty="0">
                <a:solidFill>
                  <a:srgbClr val="000000"/>
                </a:solidFill>
              </a:rPr>
              <a:t>no other cybersecurity research team can match through the following intelligence feeds:</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Advanced Microsoft and industry disclosures The Advanced Malware Protection (AMP) community</a:t>
            </a:r>
          </a:p>
          <a:p>
            <a:pPr marL="285750" indent="-285750">
              <a:buFont typeface="Arial" panose="020B0604020202020204" pitchFamily="34" charset="0"/>
              <a:buChar char="•"/>
            </a:pPr>
            <a:r>
              <a:rPr lang="en-US" sz="1600" dirty="0">
                <a:solidFill>
                  <a:srgbClr val="000000"/>
                </a:solidFill>
              </a:rPr>
              <a:t>ClamAV, Snort, Immunet, SpamCop, SenderBase, Threat Grid, and Talos user communities</a:t>
            </a:r>
          </a:p>
          <a:p>
            <a:pPr marL="285750" indent="-285750">
              <a:buFont typeface="Arial" panose="020B0604020202020204" pitchFamily="34" charset="0"/>
              <a:buChar char="•"/>
            </a:pPr>
            <a:r>
              <a:rPr lang="en-US" sz="1600" dirty="0">
                <a:solidFill>
                  <a:srgbClr val="000000"/>
                </a:solidFill>
              </a:rPr>
              <a:t>Honeypots</a:t>
            </a:r>
          </a:p>
          <a:p>
            <a:pPr marL="285750" indent="-285750">
              <a:buFont typeface="Arial" panose="020B0604020202020204" pitchFamily="34" charset="0"/>
              <a:buChar char="•"/>
            </a:pPr>
            <a:r>
              <a:rPr lang="en-US" sz="1600" dirty="0">
                <a:solidFill>
                  <a:srgbClr val="000000"/>
                </a:solidFill>
              </a:rPr>
              <a:t>The Sourcefire Awareness, Education, Guidance, and Intelligence Sharing (AEGIS) program</a:t>
            </a:r>
          </a:p>
          <a:p>
            <a:pPr marL="285750" indent="-285750">
              <a:buFont typeface="Arial" panose="020B0604020202020204" pitchFamily="34" charset="0"/>
              <a:buChar char="•"/>
            </a:pPr>
            <a:r>
              <a:rPr lang="en-US" sz="1600" dirty="0">
                <a:solidFill>
                  <a:srgbClr val="000000"/>
                </a:solidFill>
              </a:rPr>
              <a:t>Private and public threat feeds</a:t>
            </a:r>
          </a:p>
          <a:p>
            <a:pPr marL="285750" indent="-285750">
              <a:buFont typeface="Arial" panose="020B0604020202020204" pitchFamily="34" charset="0"/>
              <a:buChar char="•"/>
            </a:pPr>
            <a:r>
              <a:rPr lang="en-US" sz="1600" dirty="0">
                <a:solidFill>
                  <a:srgbClr val="000000"/>
                </a:solidFill>
              </a:rPr>
              <a:t>Dynamic analysis</a:t>
            </a:r>
          </a:p>
        </p:txBody>
      </p:sp>
    </p:spTree>
    <p:extLst>
      <p:ext uri="{BB962C8B-B14F-4D97-AF65-F5344CB8AC3E}">
        <p14:creationId xmlns:p14="http://schemas.microsoft.com/office/powerpoint/2010/main" val="3453869077"/>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015046" cy="608533"/>
          </a:xfrm>
        </p:spPr>
        <p:txBody>
          <a:bodyPr/>
          <a:lstStyle/>
          <a:p>
            <a:r>
              <a:rPr lang="en-US" sz="1600" dirty="0"/>
              <a:t>Next Generation Endpoint Security</a:t>
            </a:r>
            <a:br>
              <a:rPr lang="en-US" dirty="0"/>
            </a:br>
            <a:r>
              <a:rPr lang="en-US" dirty="0"/>
              <a:t>Cisco Threat Grid</a:t>
            </a:r>
          </a:p>
        </p:txBody>
      </p:sp>
      <p:sp>
        <p:nvSpPr>
          <p:cNvPr id="2" name="TextBox 1"/>
          <p:cNvSpPr txBox="1"/>
          <p:nvPr/>
        </p:nvSpPr>
        <p:spPr>
          <a:xfrm>
            <a:off x="82342" y="719175"/>
            <a:ext cx="8979315" cy="3539430"/>
          </a:xfrm>
          <a:prstGeom prst="rect">
            <a:avLst/>
          </a:prstGeom>
          <a:noFill/>
        </p:spPr>
        <p:txBody>
          <a:bodyPr wrap="square" rtlCol="0">
            <a:spAutoFit/>
          </a:bodyPr>
          <a:lstStyle/>
          <a:p>
            <a:r>
              <a:rPr lang="en-US" sz="1600" dirty="0">
                <a:solidFill>
                  <a:srgbClr val="000000"/>
                </a:solidFill>
              </a:rPr>
              <a:t>Cisco Threat Grid is a solution that can perform static file analysis, as well as dynamic file analysis (also known as behavioral analysis), by running the files in a controlled and monitored sandbox environment.</a:t>
            </a:r>
          </a:p>
          <a:p>
            <a:endParaRPr lang="en-US" sz="1600" dirty="0">
              <a:solidFill>
                <a:srgbClr val="000000"/>
              </a:solidFill>
            </a:endParaRPr>
          </a:p>
          <a:p>
            <a:pPr marL="285750" indent="-285750">
              <a:buFont typeface="Arial" panose="020B0604020202020204" pitchFamily="34" charset="0"/>
              <a:buChar char="•"/>
            </a:pPr>
            <a:r>
              <a:rPr lang="en-US" sz="1600" dirty="0">
                <a:solidFill>
                  <a:srgbClr val="000000"/>
                </a:solidFill>
              </a:rPr>
              <a:t>Behavioral analysis is combined with threat intelligence feeds from Talos, as well as with existing security technologies to protect against known and unknown attacks.</a:t>
            </a:r>
          </a:p>
          <a:p>
            <a:pPr marL="285750" indent="-285750">
              <a:buFont typeface="Arial" panose="020B0604020202020204" pitchFamily="34" charset="0"/>
              <a:buChar char="•"/>
            </a:pPr>
            <a:r>
              <a:rPr lang="en-US" sz="1600" dirty="0">
                <a:solidFill>
                  <a:srgbClr val="000000"/>
                </a:solidFill>
              </a:rPr>
              <a:t>It is also possible to upload suspicious files into a sandbox environment called Glovebox to safely interact with them and observe malware behavior directly.</a:t>
            </a:r>
          </a:p>
          <a:p>
            <a:pPr marL="285750" indent="-285750">
              <a:buFont typeface="Arial" panose="020B0604020202020204" pitchFamily="34" charset="0"/>
              <a:buChar char="•"/>
            </a:pPr>
            <a:r>
              <a:rPr lang="en-US" sz="1600" dirty="0">
                <a:solidFill>
                  <a:srgbClr val="000000"/>
                </a:solidFill>
              </a:rPr>
              <a:t>Threat Grid is available as an appliance and in the cloud, and it is also integrated into existing Cisco security products and third-party solutions.</a:t>
            </a:r>
          </a:p>
          <a:p>
            <a:pPr marL="285750" indent="-285750">
              <a:buFont typeface="Arial" panose="020B0604020202020204" pitchFamily="34" charset="0"/>
              <a:buChar char="•"/>
            </a:pPr>
            <a:endParaRPr lang="en-US" sz="1600" dirty="0">
              <a:solidFill>
                <a:srgbClr val="000000"/>
              </a:solidFill>
            </a:endParaRPr>
          </a:p>
          <a:p>
            <a:r>
              <a:rPr lang="en-US" sz="1600" dirty="0">
                <a:solidFill>
                  <a:srgbClr val="000000"/>
                </a:solidFill>
              </a:rPr>
              <a:t>Automatic submission of suspicious files and samples is available for products and</a:t>
            </a:r>
          </a:p>
          <a:p>
            <a:r>
              <a:rPr lang="en-US" sz="1600" dirty="0">
                <a:solidFill>
                  <a:srgbClr val="000000"/>
                </a:solidFill>
              </a:rPr>
              <a:t>solutions integrated with Threat Grid. When automatic submission is not available, files can</a:t>
            </a:r>
          </a:p>
          <a:p>
            <a:r>
              <a:rPr lang="en-US" sz="1600" dirty="0">
                <a:solidFill>
                  <a:srgbClr val="000000"/>
                </a:solidFill>
              </a:rPr>
              <a:t>also be uploaded manually into Threat Grid for analysis.</a:t>
            </a:r>
          </a:p>
        </p:txBody>
      </p:sp>
    </p:spTree>
    <p:extLst>
      <p:ext uri="{BB962C8B-B14F-4D97-AF65-F5344CB8AC3E}">
        <p14:creationId xmlns:p14="http://schemas.microsoft.com/office/powerpoint/2010/main" val="332908578"/>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5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26831</TotalTime>
  <Words>6708</Words>
  <Application>Microsoft Office PowerPoint</Application>
  <PresentationFormat>On-screen Show (16:9)</PresentationFormat>
  <Paragraphs>605</Paragraphs>
  <Slides>67</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67</vt:i4>
      </vt:variant>
    </vt:vector>
  </HeadingPairs>
  <TitlesOfParts>
    <vt:vector size="74" baseType="lpstr">
      <vt:lpstr>Arial</vt:lpstr>
      <vt:lpstr>Calibri</vt:lpstr>
      <vt:lpstr>Cisco-Bold</vt:lpstr>
      <vt:lpstr>CiscoSans ExtraLight</vt:lpstr>
      <vt:lpstr>CiscoSerif-Italic-Regular</vt:lpstr>
      <vt:lpstr>Wingdings</vt:lpstr>
      <vt:lpstr>Default Theme</vt:lpstr>
      <vt:lpstr>Chapter 25: Secure Network Access Control</vt:lpstr>
      <vt:lpstr>Chapter 25 Content</vt:lpstr>
      <vt:lpstr>Network Security Design for Threat Defense</vt:lpstr>
      <vt:lpstr>Network Security Design for Threat Defense Cisco SAFE</vt:lpstr>
      <vt:lpstr>Network Security Design for Threat Defense Cisco SAFE Domains</vt:lpstr>
      <vt:lpstr>Network Security Design for Threat Defense Cisco SAFE Implementation</vt:lpstr>
      <vt:lpstr>Next-Generation Endpoint Security</vt:lpstr>
      <vt:lpstr>Next Generation Endpoint Security Cisco Talos</vt:lpstr>
      <vt:lpstr>Next Generation Endpoint Security Cisco Threat Grid</vt:lpstr>
      <vt:lpstr>Next Generation Endpoint Security Cisco Advanced Malware Protection (AMP)</vt:lpstr>
      <vt:lpstr>Next Generation Endpoint Security Cisco AMP Components</vt:lpstr>
      <vt:lpstr>Next Generation Endpoint Security Cisco AMP Components (Cont.)</vt:lpstr>
      <vt:lpstr>Next Generation Endpoint Security Cisco AnyConnect</vt:lpstr>
      <vt:lpstr>Next Generation Endpoint Security Cisco Umbrella</vt:lpstr>
      <vt:lpstr>Next Generation Endpoint Security Cisco Web Security Appliance (WSA)</vt:lpstr>
      <vt:lpstr>Next Generation Endpoint Security Before an Attack</vt:lpstr>
      <vt:lpstr>Next Generation Endpoint Security During an Attack</vt:lpstr>
      <vt:lpstr>Next Generation Endpoint Security After an Attack</vt:lpstr>
      <vt:lpstr>Next Generation Endpoint Security Cisco Email Security Appliance (ESA)</vt:lpstr>
      <vt:lpstr>Next Generation Endpoint Security Cisco Email Security Appliance (ESA) (Cont.)</vt:lpstr>
      <vt:lpstr>Next Generation Endpoint Security Cisco Email Security Appliance (ESA) (Cont.)</vt:lpstr>
      <vt:lpstr>Next Generation Endpoint Security Next-Generation Intrusion Prevention System (NGIPS)</vt:lpstr>
      <vt:lpstr>Next Generation Endpoint Security Next-Generation Intrusion Prevention System (Cont.)</vt:lpstr>
      <vt:lpstr>Next Generation Endpoint Security Next-Generation Firewall (NGFW)</vt:lpstr>
      <vt:lpstr>Next Generation Endpoint Security NGFW: Management Options</vt:lpstr>
      <vt:lpstr>Next Generation Endpoint Security Cisco Firepower Management Center (FMC)</vt:lpstr>
      <vt:lpstr>Next Generation Endpoint Security Cisco Stealthwatch</vt:lpstr>
      <vt:lpstr>Next Generation Endpoint Security Cisco Stealthwatch Enterprise</vt:lpstr>
      <vt:lpstr>Next Generation Endpoint Security Cisco Stealthwatch Enterprise (Cont.)</vt:lpstr>
      <vt:lpstr>Next Generation Endpoint Security Cisco Stealthwatch Cloud</vt:lpstr>
      <vt:lpstr>Next Generation Endpoint Security Cisco Identity Services Engine (ISE)</vt:lpstr>
      <vt:lpstr>Next Generation Endpoint Security Cisco Identity Services Engine (ISE) Example</vt:lpstr>
      <vt:lpstr>Network Access Control (NAC)</vt:lpstr>
      <vt:lpstr>Network Access Control (NAC) 802.1x</vt:lpstr>
      <vt:lpstr>Network Access Control (NAC) 802.1x Roles</vt:lpstr>
      <vt:lpstr>Network Access Control (NAC) 802.1x Authentication</vt:lpstr>
      <vt:lpstr>Network Access Control (NAC) EAP Methods </vt:lpstr>
      <vt:lpstr>Network Access Control (NAC) EAP Methods (Cont.)</vt:lpstr>
      <vt:lpstr>Network Access Control (NAC) EAP Chaining</vt:lpstr>
      <vt:lpstr>Network Access Control (NAC) MAC Authentication Bypass (MAB)</vt:lpstr>
      <vt:lpstr>Network Access Control (NAC) MAC Authentication Bypass (Cont.)</vt:lpstr>
      <vt:lpstr>Network Access Control (NAC) Web Authentication (WebAuth)</vt:lpstr>
      <vt:lpstr>Network Access Control (NAC) Local Web Authentication</vt:lpstr>
      <vt:lpstr>Network Access Control (NAC) Central Web Authentication with Cisco ISE</vt:lpstr>
      <vt:lpstr>Network Access Control (NAC) Central Web Authentication with Cisco ISE (Cont.)</vt:lpstr>
      <vt:lpstr>Network Access Control (NAC) Enhanced Flexible Authentication (FlexAuth)</vt:lpstr>
      <vt:lpstr>Network Access Control (NAC) Cisco Identity-Based Networking Services (IBNS) 2.0</vt:lpstr>
      <vt:lpstr>Network Access Control (NAC) Cisco TrustSec</vt:lpstr>
      <vt:lpstr>Network Access Control (NAC) Cisco TrustSec (Cont.)</vt:lpstr>
      <vt:lpstr>Network Access Control (NAC) Ingress Classification</vt:lpstr>
      <vt:lpstr>Network Access Control (NAC) Propagation</vt:lpstr>
      <vt:lpstr>Network Access Control (NAC) Propagation (Cont.)</vt:lpstr>
      <vt:lpstr>Network Access Control (NAC) Propagation: SPX Example</vt:lpstr>
      <vt:lpstr>Network Access Control (NAC) Propagation: SPX Peering</vt:lpstr>
      <vt:lpstr>Network Access Control (NAC) Egress Enforcement</vt:lpstr>
      <vt:lpstr>Network Access Control (NAC) Egress Enforcement: SGACL</vt:lpstr>
      <vt:lpstr>Network Access Control (NAC) Egress Enforcement Example</vt:lpstr>
      <vt:lpstr>Network Access Control (NAC) MACsec</vt:lpstr>
      <vt:lpstr>Network Access Control (NAC) MACsec Illustrated</vt:lpstr>
      <vt:lpstr>Network Access Control (NAC) MACsec Tags</vt:lpstr>
      <vt:lpstr>Network Access Control (NAC) Downlink MACsec</vt:lpstr>
      <vt:lpstr>Network Access Control (NAC) Uplink MACsec</vt:lpstr>
      <vt:lpstr>Prepare for the Exam</vt:lpstr>
      <vt:lpstr>Prepare for the Exam Key Topics for Chapter 25</vt:lpstr>
      <vt:lpstr>Prepare for the Exam Key Topics for Chapter 25 (Cont.)</vt:lpstr>
      <vt:lpstr>Prepare for the Exam Key Terms for Chapter 25</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Sue Livingston -X (suliving - UNICON INC at Cisco)</cp:lastModifiedBy>
  <cp:revision>568</cp:revision>
  <dcterms:created xsi:type="dcterms:W3CDTF">2019-10-18T06:21:22Z</dcterms:created>
  <dcterms:modified xsi:type="dcterms:W3CDTF">2020-02-21T18:50:56Z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